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0"/>
  </p:notesMasterIdLst>
  <p:handoutMasterIdLst>
    <p:handoutMasterId r:id="rId31"/>
  </p:handoutMasterIdLst>
  <p:sldIdLst>
    <p:sldId id="256" r:id="rId5"/>
    <p:sldId id="258" r:id="rId6"/>
    <p:sldId id="262" r:id="rId7"/>
    <p:sldId id="261" r:id="rId8"/>
    <p:sldId id="277" r:id="rId9"/>
    <p:sldId id="312" r:id="rId10"/>
    <p:sldId id="293" r:id="rId11"/>
    <p:sldId id="309" r:id="rId12"/>
    <p:sldId id="296" r:id="rId13"/>
    <p:sldId id="298" r:id="rId14"/>
    <p:sldId id="300" r:id="rId15"/>
    <p:sldId id="301" r:id="rId16"/>
    <p:sldId id="302" r:id="rId17"/>
    <p:sldId id="299" r:id="rId18"/>
    <p:sldId id="313" r:id="rId19"/>
    <p:sldId id="297" r:id="rId20"/>
    <p:sldId id="268" r:id="rId21"/>
    <p:sldId id="305" r:id="rId22"/>
    <p:sldId id="266" r:id="rId23"/>
    <p:sldId id="306" r:id="rId24"/>
    <p:sldId id="307" r:id="rId25"/>
    <p:sldId id="308" r:id="rId26"/>
    <p:sldId id="311" r:id="rId27"/>
    <p:sldId id="310"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278150-27F6-47E7-82C4-C63B7E7B9878}">
          <p14:sldIdLst>
            <p14:sldId id="256"/>
            <p14:sldId id="258"/>
            <p14:sldId id="262"/>
            <p14:sldId id="261"/>
            <p14:sldId id="277"/>
            <p14:sldId id="312"/>
            <p14:sldId id="293"/>
            <p14:sldId id="309"/>
            <p14:sldId id="296"/>
            <p14:sldId id="298"/>
            <p14:sldId id="300"/>
            <p14:sldId id="301"/>
            <p14:sldId id="302"/>
            <p14:sldId id="299"/>
            <p14:sldId id="313"/>
            <p14:sldId id="297"/>
            <p14:sldId id="268"/>
            <p14:sldId id="305"/>
            <p14:sldId id="266"/>
            <p14:sldId id="306"/>
            <p14:sldId id="307"/>
            <p14:sldId id="308"/>
            <p14:sldId id="311"/>
            <p14:sldId id="310"/>
            <p14:sldId id="27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5DF89-3D5B-467C-AC2D-E5043197D328}" v="2" dt="2025-09-26T05:24:12.610"/>
    <p1510:client id="{6F23B5FA-E3EA-6778-74AB-4A35C3FCDCF5}" v="3" dt="2025-09-26T05:19:58.18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9/25/2025</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29003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701"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sv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D2734-4D94-467F-DE1E-FEFA501C3D0F}"/>
              </a:ext>
            </a:extLst>
          </p:cNvPr>
          <p:cNvSpPr txBox="1">
            <a:spLocks/>
          </p:cNvSpPr>
          <p:nvPr/>
        </p:nvSpPr>
        <p:spPr>
          <a:xfrm>
            <a:off x="1315278" y="524757"/>
            <a:ext cx="9052560" cy="2377440"/>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sz="4000"/>
              <a:t>Reward-Oriented Task Offloading Under Limited Edge Server Power for Multiaccess Edge Computing</a:t>
            </a:r>
            <a:br>
              <a:rPr lang="en-US" sz="4000"/>
            </a:br>
            <a:r>
              <a:rPr lang="en-US" sz="2000" cap="none">
                <a:latin typeface="Arial" panose="020B0604020202020204" pitchFamily="34" charset="0"/>
                <a:cs typeface="Arial" panose="020B0604020202020204" pitchFamily="34" charset="0"/>
              </a:rPr>
              <a:t>Minseok Song , Yeongju Lee and Kyungmin Kim</a:t>
            </a:r>
            <a:endParaRPr lang="en-US" sz="200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C3C4CA2D-22E0-D4E1-413C-93E462BE7CCF}"/>
              </a:ext>
            </a:extLst>
          </p:cNvPr>
          <p:cNvSpPr>
            <a:spLocks noGrp="1"/>
          </p:cNvSpPr>
          <p:nvPr>
            <p:ph type="subTitle" idx="1"/>
          </p:nvPr>
        </p:nvSpPr>
        <p:spPr>
          <a:xfrm>
            <a:off x="7075708" y="3796192"/>
            <a:ext cx="4343085" cy="2198331"/>
          </a:xfrm>
        </p:spPr>
        <p:txBody>
          <a:bodyPr vert="horz" lIns="91440" tIns="45720" rIns="91440" bIns="45720" rtlCol="0" anchor="t">
            <a:normAutofit/>
          </a:bodyPr>
          <a:lstStyle/>
          <a:p>
            <a:r>
              <a:rPr lang="en-US" err="1"/>
              <a:t>Adarssh</a:t>
            </a:r>
            <a:r>
              <a:rPr lang="en-US"/>
              <a:t> KG           :CB.SC.U4CSE23658</a:t>
            </a:r>
          </a:p>
          <a:p>
            <a:r>
              <a:rPr lang="en-US"/>
              <a:t>Ravindran G          :CB.SC.U4CSE23647</a:t>
            </a:r>
          </a:p>
          <a:p>
            <a:r>
              <a:rPr lang="en-US"/>
              <a:t>Pratyush Yadav     :CB.SC.U4CSE23641</a:t>
            </a:r>
          </a:p>
          <a:p>
            <a:r>
              <a:rPr lang="en-US" err="1"/>
              <a:t>Paarthu</a:t>
            </a:r>
            <a:r>
              <a:rPr lang="en-US"/>
              <a:t>  Reddy      :CB.SC.U4CSE23639</a:t>
            </a:r>
          </a:p>
          <a:p>
            <a:r>
              <a:rPr lang="en-US"/>
              <a:t>Sanjesh Nandha K :CB.SC.U4CSE23242</a:t>
            </a:r>
          </a:p>
          <a:p>
            <a:r>
              <a:rPr lang="en-US"/>
              <a:t>Deepak S               :CB.SC.U4CSE23267</a:t>
            </a:r>
          </a:p>
          <a:p>
            <a:endParaRPr lang="en-US"/>
          </a:p>
        </p:txBody>
      </p:sp>
      <p:sp>
        <p:nvSpPr>
          <p:cNvPr id="3" name="TextBox 2">
            <a:extLst>
              <a:ext uri="{FF2B5EF4-FFF2-40B4-BE49-F238E27FC236}">
                <a16:creationId xmlns:a16="http://schemas.microsoft.com/office/drawing/2014/main" id="{94A489B8-5B3A-14A0-3B61-35262EB5DAF9}"/>
              </a:ext>
            </a:extLst>
          </p:cNvPr>
          <p:cNvSpPr txBox="1"/>
          <p:nvPr/>
        </p:nvSpPr>
        <p:spPr>
          <a:xfrm>
            <a:off x="7876667" y="316634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ptos Narrow"/>
                <a:ea typeface="Batang"/>
              </a:rPr>
              <a:t>TEAM 13</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D39605-43E5-AD54-1914-1596F8F169D7}"/>
              </a:ext>
            </a:extLst>
          </p:cNvPr>
          <p:cNvSpPr>
            <a:spLocks noGrp="1"/>
          </p:cNvSpPr>
          <p:nvPr>
            <p:ph type="dt" sz="half" idx="10"/>
          </p:nvPr>
        </p:nvSpPr>
        <p:spPr/>
        <p:txBody>
          <a:bodyPr/>
          <a:lstStyle/>
          <a:p>
            <a:r>
              <a:rPr lang="en-US"/>
              <a:t>20XX</a:t>
            </a:r>
          </a:p>
        </p:txBody>
      </p:sp>
      <p:pic>
        <p:nvPicPr>
          <p:cNvPr id="7" name="Content Placeholder 6" descr="A diagram of a graph">
            <a:extLst>
              <a:ext uri="{FF2B5EF4-FFF2-40B4-BE49-F238E27FC236}">
                <a16:creationId xmlns:a16="http://schemas.microsoft.com/office/drawing/2014/main" id="{B44F5C51-B6D4-A3B8-3266-7C640161C813}"/>
              </a:ext>
            </a:extLst>
          </p:cNvPr>
          <p:cNvPicPr>
            <a:picLocks noGrp="1" noChangeAspect="1"/>
          </p:cNvPicPr>
          <p:nvPr>
            <p:ph sz="quarter" idx="16"/>
          </p:nvPr>
        </p:nvPicPr>
        <p:blipFill>
          <a:blip r:embed="rId2"/>
          <a:stretch>
            <a:fillRect/>
          </a:stretch>
        </p:blipFill>
        <p:spPr>
          <a:xfrm>
            <a:off x="5961389" y="966008"/>
            <a:ext cx="6230611" cy="4424586"/>
          </a:xfrm>
          <a:prstGeom prst="rect">
            <a:avLst/>
          </a:prstGeom>
        </p:spPr>
      </p:pic>
      <p:sp>
        <p:nvSpPr>
          <p:cNvPr id="8" name="TextBox 7">
            <a:extLst>
              <a:ext uri="{FF2B5EF4-FFF2-40B4-BE49-F238E27FC236}">
                <a16:creationId xmlns:a16="http://schemas.microsoft.com/office/drawing/2014/main" id="{ECF69D39-1825-0C18-9F03-AA70ADAE3184}"/>
              </a:ext>
            </a:extLst>
          </p:cNvPr>
          <p:cNvSpPr txBox="1"/>
          <p:nvPr/>
        </p:nvSpPr>
        <p:spPr>
          <a:xfrm>
            <a:off x="2918096" y="303609"/>
            <a:ext cx="63558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What is this MCMF graph ? How is it built ? </a:t>
            </a:r>
          </a:p>
        </p:txBody>
      </p:sp>
      <p:sp>
        <p:nvSpPr>
          <p:cNvPr id="9" name="TextBox 8">
            <a:extLst>
              <a:ext uri="{FF2B5EF4-FFF2-40B4-BE49-F238E27FC236}">
                <a16:creationId xmlns:a16="http://schemas.microsoft.com/office/drawing/2014/main" id="{B8883259-A1C1-1250-B3E4-3AD328301971}"/>
              </a:ext>
            </a:extLst>
          </p:cNvPr>
          <p:cNvSpPr txBox="1"/>
          <p:nvPr/>
        </p:nvSpPr>
        <p:spPr>
          <a:xfrm>
            <a:off x="487680" y="1574165"/>
            <a:ext cx="602197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ea typeface="+mn-lt"/>
                <a:cs typeface="+mn-lt"/>
              </a:rPr>
              <a:t>1) The source vertex s is connected to all the task vertexes v1,..., </a:t>
            </a:r>
            <a:r>
              <a:rPr lang="en-US" sz="2200" err="1">
                <a:ea typeface="+mn-lt"/>
                <a:cs typeface="+mn-lt"/>
              </a:rPr>
              <a:t>vN</a:t>
            </a:r>
            <a:r>
              <a:rPr lang="en-US" sz="2200">
                <a:ea typeface="+mn-lt"/>
                <a:cs typeface="+mn-lt"/>
              </a:rPr>
              <a:t> task . Each edge (s, vi) has a capacity Ui and a cost of 0. </a:t>
            </a:r>
          </a:p>
          <a:p>
            <a:endParaRPr lang="en-US" sz="2200">
              <a:ea typeface="+mn-lt"/>
              <a:cs typeface="+mn-lt"/>
            </a:endParaRPr>
          </a:p>
          <a:p>
            <a:r>
              <a:rPr lang="en-US" sz="2200">
                <a:ea typeface="+mn-lt"/>
                <a:cs typeface="+mn-lt"/>
              </a:rPr>
              <a:t>2) Each vertex vi, (</a:t>
            </a:r>
            <a:r>
              <a:rPr lang="en-US" sz="2200" err="1">
                <a:ea typeface="+mn-lt"/>
                <a:cs typeface="+mn-lt"/>
              </a:rPr>
              <a:t>i</a:t>
            </a:r>
            <a:r>
              <a:rPr lang="en-US" sz="2200">
                <a:ea typeface="+mn-lt"/>
                <a:cs typeface="+mn-lt"/>
              </a:rPr>
              <a:t> = 1,...,N task) is connected to the vertices </a:t>
            </a:r>
            <a:r>
              <a:rPr lang="en-US" sz="2200" err="1">
                <a:ea typeface="+mn-lt"/>
                <a:cs typeface="+mn-lt"/>
              </a:rPr>
              <a:t>wj</a:t>
            </a:r>
            <a:r>
              <a:rPr lang="en-US" sz="2200">
                <a:ea typeface="+mn-lt"/>
                <a:cs typeface="+mn-lt"/>
              </a:rPr>
              <a:t> for which </a:t>
            </a:r>
            <a:r>
              <a:rPr lang="en-US" sz="2200" err="1">
                <a:ea typeface="+mn-lt"/>
                <a:cs typeface="+mn-lt"/>
              </a:rPr>
              <a:t>Hi,j</a:t>
            </a:r>
            <a:r>
              <a:rPr lang="en-US" sz="2200">
                <a:ea typeface="+mn-lt"/>
                <a:cs typeface="+mn-lt"/>
              </a:rPr>
              <a:t> = 1. Each edge (</a:t>
            </a:r>
            <a:r>
              <a:rPr lang="en-US" sz="2200" err="1">
                <a:ea typeface="+mn-lt"/>
                <a:cs typeface="+mn-lt"/>
              </a:rPr>
              <a:t>vi,wj</a:t>
            </a:r>
            <a:r>
              <a:rPr lang="en-US" sz="2200">
                <a:ea typeface="+mn-lt"/>
                <a:cs typeface="+mn-lt"/>
              </a:rPr>
              <a:t>) has a capacity Ui and a cost, −Runit </a:t>
            </a:r>
            <a:r>
              <a:rPr lang="en-US" sz="2200" err="1">
                <a:ea typeface="+mn-lt"/>
                <a:cs typeface="+mn-lt"/>
              </a:rPr>
              <a:t>i,j</a:t>
            </a:r>
            <a:r>
              <a:rPr lang="en-US" sz="2200">
                <a:ea typeface="+mn-lt"/>
                <a:cs typeface="+mn-lt"/>
              </a:rPr>
              <a:t> . </a:t>
            </a:r>
          </a:p>
          <a:p>
            <a:endParaRPr lang="en-US" sz="2200">
              <a:ea typeface="+mn-lt"/>
              <a:cs typeface="+mn-lt"/>
            </a:endParaRPr>
          </a:p>
          <a:p>
            <a:r>
              <a:rPr lang="en-US" sz="2200">
                <a:ea typeface="+mn-lt"/>
                <a:cs typeface="+mn-lt"/>
              </a:rPr>
              <a:t>3) Each vertex </a:t>
            </a:r>
            <a:r>
              <a:rPr lang="en-US" sz="2200" err="1">
                <a:ea typeface="+mn-lt"/>
                <a:cs typeface="+mn-lt"/>
              </a:rPr>
              <a:t>wj</a:t>
            </a:r>
            <a:r>
              <a:rPr lang="en-US" sz="2200">
                <a:ea typeface="+mn-lt"/>
                <a:cs typeface="+mn-lt"/>
              </a:rPr>
              <a:t>, (j = 1,...,N ES) is connected to the sink vertex t. Each edge (</a:t>
            </a:r>
            <a:r>
              <a:rPr lang="en-US" sz="2200" err="1">
                <a:ea typeface="+mn-lt"/>
                <a:cs typeface="+mn-lt"/>
              </a:rPr>
              <a:t>wj</a:t>
            </a:r>
            <a:r>
              <a:rPr lang="en-US" sz="2200">
                <a:ea typeface="+mn-lt"/>
                <a:cs typeface="+mn-lt"/>
              </a:rPr>
              <a:t>, t) has a capacity </a:t>
            </a:r>
            <a:r>
              <a:rPr lang="en-US" sz="2200" err="1">
                <a:ea typeface="+mn-lt"/>
                <a:cs typeface="+mn-lt"/>
              </a:rPr>
              <a:t>Yj</a:t>
            </a:r>
            <a:r>
              <a:rPr lang="en-US" sz="2200">
                <a:ea typeface="+mn-lt"/>
                <a:cs typeface="+mn-lt"/>
              </a:rPr>
              <a:t> and a cost of 0.</a:t>
            </a:r>
            <a:endParaRPr lang="en-US" sz="2200"/>
          </a:p>
        </p:txBody>
      </p:sp>
    </p:spTree>
    <p:extLst>
      <p:ext uri="{BB962C8B-B14F-4D97-AF65-F5344CB8AC3E}">
        <p14:creationId xmlns:p14="http://schemas.microsoft.com/office/powerpoint/2010/main" val="131197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2AF1-5890-F488-6D5D-D80C29E3F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9D802-AA51-7031-9786-F02480C6BD87}"/>
              </a:ext>
            </a:extLst>
          </p:cNvPr>
          <p:cNvSpPr>
            <a:spLocks noGrp="1"/>
          </p:cNvSpPr>
          <p:nvPr>
            <p:ph type="title"/>
          </p:nvPr>
        </p:nvSpPr>
        <p:spPr>
          <a:xfrm>
            <a:off x="3069007" y="222490"/>
            <a:ext cx="6047151" cy="958768"/>
          </a:xfrm>
        </p:spPr>
        <p:txBody>
          <a:bodyPr>
            <a:normAutofit/>
          </a:bodyPr>
          <a:lstStyle/>
          <a:p>
            <a:r>
              <a:rPr lang="en-US"/>
              <a:t>Edge allocation algorithm(</a:t>
            </a:r>
            <a:r>
              <a:rPr lang="en-US" err="1"/>
              <a:t>ts</a:t>
            </a:r>
            <a:r>
              <a:rPr lang="en-US"/>
              <a:t>) </a:t>
            </a:r>
          </a:p>
          <a:p>
            <a:endParaRPr lang="en-US"/>
          </a:p>
        </p:txBody>
      </p:sp>
      <p:sp>
        <p:nvSpPr>
          <p:cNvPr id="9" name="Date Placeholder 8">
            <a:extLst>
              <a:ext uri="{FF2B5EF4-FFF2-40B4-BE49-F238E27FC236}">
                <a16:creationId xmlns:a16="http://schemas.microsoft.com/office/drawing/2014/main" id="{A298216D-5341-6657-FFC4-AF3795CC1214}"/>
              </a:ext>
            </a:extLst>
          </p:cNvPr>
          <p:cNvSpPr>
            <a:spLocks noGrp="1"/>
          </p:cNvSpPr>
          <p:nvPr>
            <p:ph type="dt" sz="half" idx="10"/>
          </p:nvPr>
        </p:nvSpPr>
        <p:spPr>
          <a:xfrm>
            <a:off x="838200" y="6356350"/>
            <a:ext cx="2743200" cy="365125"/>
          </a:xfrm>
        </p:spPr>
        <p:txBody>
          <a:bodyPr/>
          <a:lstStyle/>
          <a:p>
            <a:r>
              <a:rPr lang="en-US"/>
              <a:t>20XX</a:t>
            </a:r>
          </a:p>
        </p:txBody>
      </p:sp>
      <p:sp>
        <p:nvSpPr>
          <p:cNvPr id="10" name="Footer Placeholder 9">
            <a:extLst>
              <a:ext uri="{FF2B5EF4-FFF2-40B4-BE49-F238E27FC236}">
                <a16:creationId xmlns:a16="http://schemas.microsoft.com/office/drawing/2014/main" id="{F43B3E5E-F0AF-47FC-8A76-C5CFEBFBE96B}"/>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81ECE56B-25CD-6776-7C3C-B9BCF378E16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a:p>
        </p:txBody>
      </p:sp>
      <p:pic>
        <p:nvPicPr>
          <p:cNvPr id="4" name="Picture 3">
            <a:extLst>
              <a:ext uri="{FF2B5EF4-FFF2-40B4-BE49-F238E27FC236}">
                <a16:creationId xmlns:a16="http://schemas.microsoft.com/office/drawing/2014/main" id="{3A397C0A-8E7F-84D6-A175-9FB7CF1A81F6}"/>
              </a:ext>
            </a:extLst>
          </p:cNvPr>
          <p:cNvPicPr>
            <a:picLocks noChangeAspect="1"/>
          </p:cNvPicPr>
          <p:nvPr/>
        </p:nvPicPr>
        <p:blipFill>
          <a:blip r:embed="rId2"/>
          <a:stretch>
            <a:fillRect/>
          </a:stretch>
        </p:blipFill>
        <p:spPr>
          <a:xfrm>
            <a:off x="20920" y="929574"/>
            <a:ext cx="4790566" cy="1455129"/>
          </a:xfrm>
          <a:prstGeom prst="rect">
            <a:avLst/>
          </a:prstGeom>
        </p:spPr>
      </p:pic>
      <p:pic>
        <p:nvPicPr>
          <p:cNvPr id="12" name="Picture 11">
            <a:extLst>
              <a:ext uri="{FF2B5EF4-FFF2-40B4-BE49-F238E27FC236}">
                <a16:creationId xmlns:a16="http://schemas.microsoft.com/office/drawing/2014/main" id="{344B8630-258F-3E96-232F-7B21D70CDC33}"/>
              </a:ext>
            </a:extLst>
          </p:cNvPr>
          <p:cNvPicPr>
            <a:picLocks noChangeAspect="1"/>
          </p:cNvPicPr>
          <p:nvPr/>
        </p:nvPicPr>
        <p:blipFill>
          <a:blip r:embed="rId3"/>
          <a:stretch>
            <a:fillRect/>
          </a:stretch>
        </p:blipFill>
        <p:spPr>
          <a:xfrm>
            <a:off x="5725886" y="2521228"/>
            <a:ext cx="6466114" cy="4336772"/>
          </a:xfrm>
          <a:prstGeom prst="rect">
            <a:avLst/>
          </a:prstGeom>
        </p:spPr>
      </p:pic>
      <p:sp>
        <p:nvSpPr>
          <p:cNvPr id="20" name="Rectangle 1">
            <a:extLst>
              <a:ext uri="{FF2B5EF4-FFF2-40B4-BE49-F238E27FC236}">
                <a16:creationId xmlns:a16="http://schemas.microsoft.com/office/drawing/2014/main" id="{6165576F-7A23-D2E1-0425-D2C876AA371D}"/>
              </a:ext>
            </a:extLst>
          </p:cNvPr>
          <p:cNvSpPr>
            <a:spLocks noChangeArrowheads="1"/>
          </p:cNvSpPr>
          <p:nvPr/>
        </p:nvSpPr>
        <p:spPr bwMode="auto">
          <a:xfrm>
            <a:off x="5479142" y="1178502"/>
            <a:ext cx="63500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Loads </a:t>
            </a:r>
            <a:r>
              <a:rPr kumimoji="0" lang="en-US" altLang="en-US" sz="1800" b="1" i="0" u="none" strike="noStrike" cap="none" normalizeH="0" baseline="0">
                <a:ln>
                  <a:noFill/>
                </a:ln>
                <a:solidFill>
                  <a:schemeClr val="tx1"/>
                </a:solidFill>
                <a:effectLst/>
                <a:latin typeface="Arial" panose="020B0604020202020204" pitchFamily="34" charset="0"/>
              </a:rPr>
              <a:t>tasks</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1" i="0" u="none" strike="noStrike" cap="none" normalizeH="0" baseline="0">
                <a:ln>
                  <a:noFill/>
                </a:ln>
                <a:solidFill>
                  <a:schemeClr val="tx1"/>
                </a:solidFill>
                <a:effectLst/>
                <a:latin typeface="Arial" panose="020B0604020202020204" pitchFamily="34" charset="0"/>
              </a:rPr>
              <a:t>edge servers</a:t>
            </a:r>
            <a:r>
              <a:rPr kumimoji="0" lang="en-US" altLang="en-US" sz="1800" b="0" i="0" u="none" strike="noStrike" cap="none" normalizeH="0" baseline="0">
                <a:ln>
                  <a:noFill/>
                </a:ln>
                <a:solidFill>
                  <a:schemeClr val="tx1"/>
                </a:solidFill>
                <a:effectLst/>
                <a:latin typeface="Arial" panose="020B0604020202020204" pitchFamily="34" charset="0"/>
              </a:rPr>
              <a:t>, and their </a:t>
            </a:r>
            <a:r>
              <a:rPr kumimoji="0" lang="en-US" altLang="en-US" sz="1800" b="1" i="0" u="none" strike="noStrike" cap="none" normalizeH="0" baseline="0">
                <a:ln>
                  <a:noFill/>
                </a:ln>
                <a:solidFill>
                  <a:schemeClr val="tx1"/>
                </a:solidFill>
                <a:effectLst/>
                <a:latin typeface="Arial" panose="020B0604020202020204" pitchFamily="34" charset="0"/>
              </a:rPr>
              <a:t>capacity limits (Y)</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Prepares for allocation with </a:t>
            </a:r>
            <a:r>
              <a:rPr kumimoji="0" lang="en-US" altLang="en-US" sz="1800" b="1" i="0" u="none" strike="noStrike" cap="none" normalizeH="0" baseline="0">
                <a:ln>
                  <a:noFill/>
                </a:ln>
                <a:solidFill>
                  <a:schemeClr val="tx1"/>
                </a:solidFill>
                <a:effectLst/>
                <a:latin typeface="Arial" panose="020B0604020202020204" pitchFamily="34" charset="0"/>
              </a:rPr>
              <a:t>task splitting allowed</a:t>
            </a:r>
            <a:r>
              <a:rPr kumimoji="0" lang="en-US" altLang="en-US" sz="1800" b="0" i="0" u="none" strike="noStrike" cap="none" normalizeH="0" baseline="0">
                <a:ln>
                  <a:noFill/>
                </a:ln>
                <a:solidFill>
                  <a:schemeClr val="tx1"/>
                </a:solidFill>
                <a:effectLst/>
                <a:latin typeface="Arial" panose="020B0604020202020204" pitchFamily="34" charset="0"/>
              </a:rPr>
              <a:t>.</a:t>
            </a:r>
          </a:p>
        </p:txBody>
      </p:sp>
      <p:sp>
        <p:nvSpPr>
          <p:cNvPr id="21" name="Rectangle 2">
            <a:extLst>
              <a:ext uri="{FF2B5EF4-FFF2-40B4-BE49-F238E27FC236}">
                <a16:creationId xmlns:a16="http://schemas.microsoft.com/office/drawing/2014/main" id="{A32CFD76-D4F7-7821-1DCA-7E5289C41D8C}"/>
              </a:ext>
            </a:extLst>
          </p:cNvPr>
          <p:cNvSpPr>
            <a:spLocks noChangeArrowheads="1"/>
          </p:cNvSpPr>
          <p:nvPr/>
        </p:nvSpPr>
        <p:spPr bwMode="auto">
          <a:xfrm>
            <a:off x="130628" y="3812451"/>
            <a:ext cx="549535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Estimates </a:t>
            </a:r>
            <a:r>
              <a:rPr kumimoji="0" lang="en-US" altLang="en-US" sz="1800" b="1" i="0" u="none" strike="noStrike" cap="none" normalizeH="0" baseline="0">
                <a:ln>
                  <a:noFill/>
                </a:ln>
                <a:solidFill>
                  <a:schemeClr val="tx1"/>
                </a:solidFill>
                <a:effectLst/>
                <a:latin typeface="Arial" panose="020B0604020202020204" pitchFamily="34" charset="0"/>
              </a:rPr>
              <a:t>server power consumption</a:t>
            </a:r>
            <a:r>
              <a:rPr kumimoji="0" lang="en-US" altLang="en-US" sz="1800" b="0" i="0" u="none" strike="noStrike" cap="none" normalizeH="0" baseline="0">
                <a:ln>
                  <a:noFill/>
                </a:ln>
                <a:solidFill>
                  <a:schemeClr val="tx1"/>
                </a:solidFill>
                <a:effectLst/>
                <a:latin typeface="Arial" panose="020B0604020202020204" pitchFamily="34" charset="0"/>
              </a:rPr>
              <a:t> at a given utilization.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Uses interpolation between known power values.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Ensures allocation respects </a:t>
            </a:r>
            <a:r>
              <a:rPr kumimoji="0" lang="en-US" altLang="en-US" sz="1800" b="1" i="0" u="none" strike="noStrike" cap="none" normalizeH="0" baseline="0">
                <a:ln>
                  <a:noFill/>
                </a:ln>
                <a:solidFill>
                  <a:schemeClr val="tx1"/>
                </a:solidFill>
                <a:effectLst/>
                <a:latin typeface="Arial" panose="020B0604020202020204" pitchFamily="34" charset="0"/>
              </a:rPr>
              <a:t>energy constraints</a:t>
            </a:r>
            <a:r>
              <a:rPr kumimoji="0" lang="en-US" altLang="en-US" sz="1800" b="0" i="0" u="none" strike="noStrike" cap="none" normalizeH="0" baseline="0">
                <a:ln>
                  <a:noFill/>
                </a:ln>
                <a:solidFill>
                  <a:schemeClr val="tx1"/>
                </a:solidFill>
                <a:effectLst/>
                <a:latin typeface="Arial" panose="020B0604020202020204" pitchFamily="34" charset="0"/>
              </a:rPr>
              <a:t>.</a:t>
            </a:r>
          </a:p>
        </p:txBody>
      </p:sp>
      <p:pic>
        <p:nvPicPr>
          <p:cNvPr id="25" name="Graphic 24" descr="Pencil with solid fill">
            <a:extLst>
              <a:ext uri="{FF2B5EF4-FFF2-40B4-BE49-F238E27FC236}">
                <a16:creationId xmlns:a16="http://schemas.microsoft.com/office/drawing/2014/main" id="{4C6CF22E-3E2A-66C9-53BE-24F2350279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5883" y="1611129"/>
            <a:ext cx="435304" cy="435304"/>
          </a:xfrm>
          <a:prstGeom prst="rect">
            <a:avLst/>
          </a:prstGeom>
        </p:spPr>
      </p:pic>
      <p:pic>
        <p:nvPicPr>
          <p:cNvPr id="28" name="Graphic 27" descr="Pencil with solid fill">
            <a:extLst>
              <a:ext uri="{FF2B5EF4-FFF2-40B4-BE49-F238E27FC236}">
                <a16:creationId xmlns:a16="http://schemas.microsoft.com/office/drawing/2014/main" id="{0912F0A0-28AB-C5F8-838E-E52A1C0C1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0632" y="5043767"/>
            <a:ext cx="435304" cy="435304"/>
          </a:xfrm>
          <a:prstGeom prst="rect">
            <a:avLst/>
          </a:prstGeom>
        </p:spPr>
      </p:pic>
    </p:spTree>
    <p:extLst>
      <p:ext uri="{BB962C8B-B14F-4D97-AF65-F5344CB8AC3E}">
        <p14:creationId xmlns:p14="http://schemas.microsoft.com/office/powerpoint/2010/main" val="1323775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3F77-3F34-5935-15D0-BA802B2D2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B61B4-B906-0280-3BA5-EC04CE87B002}"/>
              </a:ext>
            </a:extLst>
          </p:cNvPr>
          <p:cNvSpPr>
            <a:spLocks noGrp="1"/>
          </p:cNvSpPr>
          <p:nvPr>
            <p:ph type="title"/>
          </p:nvPr>
        </p:nvSpPr>
        <p:spPr>
          <a:xfrm>
            <a:off x="-190389" y="59565"/>
            <a:ext cx="6677423" cy="238323"/>
          </a:xfrm>
        </p:spPr>
        <p:txBody>
          <a:bodyPr>
            <a:normAutofit fontScale="90000"/>
          </a:bodyPr>
          <a:lstStyle/>
          <a:p>
            <a:r>
              <a:rPr lang="en-US"/>
              <a:t>Edge  allocation algo (</a:t>
            </a:r>
            <a:r>
              <a:rPr lang="en-US" err="1"/>
              <a:t>ts</a:t>
            </a:r>
            <a:r>
              <a:rPr lang="en-US"/>
              <a:t>) </a:t>
            </a:r>
          </a:p>
        </p:txBody>
      </p:sp>
      <p:sp>
        <p:nvSpPr>
          <p:cNvPr id="9" name="Date Placeholder 8">
            <a:extLst>
              <a:ext uri="{FF2B5EF4-FFF2-40B4-BE49-F238E27FC236}">
                <a16:creationId xmlns:a16="http://schemas.microsoft.com/office/drawing/2014/main" id="{1B7C4009-52A6-A619-3E66-D3DB1F49B6E1}"/>
              </a:ext>
            </a:extLst>
          </p:cNvPr>
          <p:cNvSpPr>
            <a:spLocks noGrp="1"/>
          </p:cNvSpPr>
          <p:nvPr>
            <p:ph type="dt" sz="half" idx="10"/>
          </p:nvPr>
        </p:nvSpPr>
        <p:spPr>
          <a:xfrm>
            <a:off x="838200" y="6356350"/>
            <a:ext cx="2743200" cy="365125"/>
          </a:xfrm>
        </p:spPr>
        <p:txBody>
          <a:bodyPr/>
          <a:lstStyle/>
          <a:p>
            <a:r>
              <a:rPr lang="en-US"/>
              <a:t>20XX</a:t>
            </a:r>
          </a:p>
        </p:txBody>
      </p:sp>
      <p:sp>
        <p:nvSpPr>
          <p:cNvPr id="10" name="Footer Placeholder 9">
            <a:extLst>
              <a:ext uri="{FF2B5EF4-FFF2-40B4-BE49-F238E27FC236}">
                <a16:creationId xmlns:a16="http://schemas.microsoft.com/office/drawing/2014/main" id="{5CEA95C3-D1AE-D63E-B256-4CCAF4040847}"/>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654D8408-611C-0814-F81B-5E9FB1D7A5E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a:p>
        </p:txBody>
      </p:sp>
      <p:pic>
        <p:nvPicPr>
          <p:cNvPr id="19" name="Picture 18">
            <a:extLst>
              <a:ext uri="{FF2B5EF4-FFF2-40B4-BE49-F238E27FC236}">
                <a16:creationId xmlns:a16="http://schemas.microsoft.com/office/drawing/2014/main" id="{4B70DF8A-1E18-F9D5-B24B-5D29DAB89322}"/>
              </a:ext>
            </a:extLst>
          </p:cNvPr>
          <p:cNvPicPr>
            <a:picLocks noChangeAspect="1"/>
          </p:cNvPicPr>
          <p:nvPr/>
        </p:nvPicPr>
        <p:blipFill>
          <a:blip r:embed="rId2"/>
          <a:stretch>
            <a:fillRect/>
          </a:stretch>
        </p:blipFill>
        <p:spPr>
          <a:xfrm>
            <a:off x="6487035" y="0"/>
            <a:ext cx="5704965" cy="6858000"/>
          </a:xfrm>
          <a:prstGeom prst="rect">
            <a:avLst/>
          </a:prstGeom>
        </p:spPr>
      </p:pic>
      <p:sp>
        <p:nvSpPr>
          <p:cNvPr id="17" name="TextBox 16">
            <a:extLst>
              <a:ext uri="{FF2B5EF4-FFF2-40B4-BE49-F238E27FC236}">
                <a16:creationId xmlns:a16="http://schemas.microsoft.com/office/drawing/2014/main" id="{4BD8B9A5-48EC-B241-C280-D2E8341F3532}"/>
              </a:ext>
            </a:extLst>
          </p:cNvPr>
          <p:cNvSpPr txBox="1"/>
          <p:nvPr/>
        </p:nvSpPr>
        <p:spPr>
          <a:xfrm>
            <a:off x="186447" y="414554"/>
            <a:ext cx="6190342" cy="3416320"/>
          </a:xfrm>
          <a:prstGeom prst="rect">
            <a:avLst/>
          </a:prstGeom>
          <a:noFill/>
        </p:spPr>
        <p:txBody>
          <a:bodyPr wrap="square">
            <a:spAutoFit/>
          </a:bodyPr>
          <a:lstStyle/>
          <a:p>
            <a:pPr>
              <a:buNone/>
            </a:pPr>
            <a:r>
              <a:rPr lang="en-US" b="1"/>
              <a:t> This Builds a Min-Cost Max-Flow graph</a:t>
            </a:r>
          </a:p>
          <a:p>
            <a:pPr>
              <a:buFont typeface="Arial" panose="020B0604020202020204" pitchFamily="34" charset="0"/>
              <a:buChar char="•"/>
            </a:pPr>
            <a:r>
              <a:rPr lang="en-US" b="1"/>
              <a:t>Nodes:</a:t>
            </a:r>
            <a:endParaRPr lang="en-US"/>
          </a:p>
          <a:p>
            <a:pPr marL="742950" lvl="1" indent="-285750">
              <a:buFont typeface="Arial" panose="020B0604020202020204" pitchFamily="34" charset="0"/>
              <a:buChar char="•"/>
            </a:pPr>
            <a:r>
              <a:rPr lang="en-US" i="1"/>
              <a:t>Source</a:t>
            </a:r>
            <a:r>
              <a:rPr lang="en-US"/>
              <a:t> → all tasks start here.</a:t>
            </a:r>
          </a:p>
          <a:p>
            <a:pPr marL="742950" lvl="1" indent="-285750">
              <a:buFont typeface="Arial" panose="020B0604020202020204" pitchFamily="34" charset="0"/>
              <a:buChar char="•"/>
            </a:pPr>
            <a:r>
              <a:rPr lang="en-US" i="1"/>
              <a:t>Tasks</a:t>
            </a:r>
            <a:r>
              <a:rPr lang="en-US"/>
              <a:t> → represent workloads to be assigned.</a:t>
            </a:r>
          </a:p>
          <a:p>
            <a:pPr marL="742950" lvl="1" indent="-285750">
              <a:buFont typeface="Arial" panose="020B0604020202020204" pitchFamily="34" charset="0"/>
              <a:buChar char="•"/>
            </a:pPr>
            <a:r>
              <a:rPr lang="en-US" i="1"/>
              <a:t>Edge Servers</a:t>
            </a:r>
            <a:r>
              <a:rPr lang="en-US"/>
              <a:t> → where tasks can be placed.</a:t>
            </a:r>
          </a:p>
          <a:p>
            <a:pPr marL="742950" lvl="1" indent="-285750">
              <a:buFont typeface="Arial" panose="020B0604020202020204" pitchFamily="34" charset="0"/>
              <a:buChar char="•"/>
            </a:pPr>
            <a:r>
              <a:rPr lang="en-US" i="1"/>
              <a:t>Sink</a:t>
            </a:r>
            <a:r>
              <a:rPr lang="en-US"/>
              <a:t> → collects all assigned workloads.</a:t>
            </a:r>
          </a:p>
          <a:p>
            <a:pPr>
              <a:buFont typeface="Arial" panose="020B0604020202020204" pitchFamily="34" charset="0"/>
              <a:buChar char="•"/>
            </a:pPr>
            <a:r>
              <a:rPr lang="en-US" b="1"/>
              <a:t>Edges:</a:t>
            </a:r>
            <a:endParaRPr lang="en-US"/>
          </a:p>
          <a:p>
            <a:pPr marL="742950" lvl="1" indent="-285750">
              <a:buFont typeface="Arial" panose="020B0604020202020204" pitchFamily="34" charset="0"/>
              <a:buChar char="•"/>
            </a:pPr>
            <a:r>
              <a:rPr lang="en-US"/>
              <a:t>Show </a:t>
            </a:r>
            <a:r>
              <a:rPr lang="en-US" b="1"/>
              <a:t>which task can go to which server</a:t>
            </a:r>
            <a:r>
              <a:rPr lang="en-US"/>
              <a:t>.</a:t>
            </a:r>
          </a:p>
          <a:p>
            <a:pPr marL="742950" lvl="1" indent="-285750">
              <a:buFont typeface="Arial" panose="020B0604020202020204" pitchFamily="34" charset="0"/>
              <a:buChar char="•"/>
            </a:pPr>
            <a:r>
              <a:rPr lang="en-US" b="1"/>
              <a:t>Capacities</a:t>
            </a:r>
            <a:r>
              <a:rPr lang="en-US"/>
              <a:t> = how much work can flow (task usage &amp; server limits Y).</a:t>
            </a:r>
          </a:p>
          <a:p>
            <a:pPr marL="742950" lvl="1" indent="-285750">
              <a:buFont typeface="Arial" panose="020B0604020202020204" pitchFamily="34" charset="0"/>
              <a:buChar char="•"/>
            </a:pPr>
            <a:r>
              <a:rPr lang="en-US" b="1"/>
              <a:t>Weights = – reward per unit</a:t>
            </a:r>
            <a:r>
              <a:rPr lang="en-US"/>
              <a:t> (so the solver tries to maximize reward by minimizing cost).</a:t>
            </a:r>
          </a:p>
        </p:txBody>
      </p:sp>
      <p:sp>
        <p:nvSpPr>
          <p:cNvPr id="20" name="TextBox 19">
            <a:extLst>
              <a:ext uri="{FF2B5EF4-FFF2-40B4-BE49-F238E27FC236}">
                <a16:creationId xmlns:a16="http://schemas.microsoft.com/office/drawing/2014/main" id="{DC96A482-1C8B-5066-C56E-FD99F1F51F57}"/>
              </a:ext>
            </a:extLst>
          </p:cNvPr>
          <p:cNvSpPr txBox="1"/>
          <p:nvPr/>
        </p:nvSpPr>
        <p:spPr>
          <a:xfrm>
            <a:off x="105924" y="4048026"/>
            <a:ext cx="6351387" cy="2308324"/>
          </a:xfrm>
          <a:prstGeom prst="rect">
            <a:avLst/>
          </a:prstGeom>
          <a:noFill/>
        </p:spPr>
        <p:txBody>
          <a:bodyPr wrap="square">
            <a:spAutoFit/>
          </a:bodyPr>
          <a:lstStyle/>
          <a:p>
            <a:pPr>
              <a:buNone/>
            </a:pPr>
            <a:r>
              <a:rPr lang="en-US" b="1"/>
              <a:t>What this function Does ??</a:t>
            </a:r>
          </a:p>
          <a:p>
            <a:pPr>
              <a:buFont typeface="Arial" panose="020B0604020202020204" pitchFamily="34" charset="0"/>
              <a:buChar char="•"/>
            </a:pPr>
            <a:r>
              <a:rPr lang="en-US"/>
              <a:t>The MCMF algorithm sends workload “flow” through the graph.</a:t>
            </a:r>
          </a:p>
          <a:p>
            <a:pPr>
              <a:buFont typeface="Arial" panose="020B0604020202020204" pitchFamily="34" charset="0"/>
              <a:buChar char="•"/>
            </a:pPr>
            <a:r>
              <a:rPr lang="en-US"/>
              <a:t>It determines how much of each task is assigned to each server.</a:t>
            </a:r>
          </a:p>
          <a:p>
            <a:pPr>
              <a:buFont typeface="Arial" panose="020B0604020202020204" pitchFamily="34" charset="0"/>
              <a:buChar char="•"/>
            </a:pPr>
            <a:r>
              <a:rPr lang="en-US"/>
              <a:t>Tasks may be split across servers if required.</a:t>
            </a:r>
          </a:p>
          <a:p>
            <a:pPr>
              <a:buFont typeface="Arial" panose="020B0604020202020204" pitchFamily="34" charset="0"/>
              <a:buChar char="•"/>
            </a:pPr>
            <a:r>
              <a:rPr lang="en-US"/>
              <a:t>The final allocation maximizes total reward while respecting server capacities and the overall power budget.</a:t>
            </a:r>
          </a:p>
        </p:txBody>
      </p:sp>
      <p:pic>
        <p:nvPicPr>
          <p:cNvPr id="27" name="Graphic 26" descr="Pin with solid fill">
            <a:extLst>
              <a:ext uri="{FF2B5EF4-FFF2-40B4-BE49-F238E27FC236}">
                <a16:creationId xmlns:a16="http://schemas.microsoft.com/office/drawing/2014/main" id="{8F137F9D-159E-62AE-0875-70F39F035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632742"/>
            <a:ext cx="537926" cy="537926"/>
          </a:xfrm>
          <a:prstGeom prst="rect">
            <a:avLst/>
          </a:prstGeom>
        </p:spPr>
      </p:pic>
    </p:spTree>
    <p:extLst>
      <p:ext uri="{BB962C8B-B14F-4D97-AF65-F5344CB8AC3E}">
        <p14:creationId xmlns:p14="http://schemas.microsoft.com/office/powerpoint/2010/main" val="283533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D4AC3E-0D82-93F6-9E87-5AD126717077}"/>
            </a:ext>
          </a:extLst>
        </p:cNvPr>
        <p:cNvGrpSpPr/>
        <p:nvPr/>
      </p:nvGrpSpPr>
      <p:grpSpPr>
        <a:xfrm>
          <a:off x="0" y="0"/>
          <a:ext cx="0" cy="0"/>
          <a:chOff x="0" y="0"/>
          <a:chExt cx="0" cy="0"/>
        </a:xfrm>
      </p:grpSpPr>
      <p:pic>
        <p:nvPicPr>
          <p:cNvPr id="12" name="Graphic 11" descr="Close with solid fill">
            <a:extLst>
              <a:ext uri="{FF2B5EF4-FFF2-40B4-BE49-F238E27FC236}">
                <a16:creationId xmlns:a16="http://schemas.microsoft.com/office/drawing/2014/main" id="{16D17072-6B3A-D367-A4BC-513584E48DE1}"/>
              </a:ext>
            </a:extLst>
          </p:cNvPr>
          <p:cNvPicPr>
            <a:picLocks noChangeAspect="1"/>
          </p:cNvPicPr>
          <p:nvPr/>
        </p:nvPicPr>
        <p:blipFill>
          <a:blip r:embed="rId2">
            <a:alphaModFix amt="18000"/>
            <a:extLst>
              <a:ext uri="{96DAC541-7B7A-43D3-8B79-37D633B846F1}">
                <asvg:svgBlip xmlns:asvg="http://schemas.microsoft.com/office/drawing/2016/SVG/main" r:embed="rId3"/>
              </a:ext>
            </a:extLst>
          </a:blip>
          <a:stretch>
            <a:fillRect/>
          </a:stretch>
        </p:blipFill>
        <p:spPr>
          <a:xfrm>
            <a:off x="2110563" y="4263639"/>
            <a:ext cx="914400" cy="914400"/>
          </a:xfrm>
          <a:prstGeom prst="rect">
            <a:avLst/>
          </a:prstGeom>
        </p:spPr>
      </p:pic>
      <p:sp>
        <p:nvSpPr>
          <p:cNvPr id="2" name="Title 1">
            <a:extLst>
              <a:ext uri="{FF2B5EF4-FFF2-40B4-BE49-F238E27FC236}">
                <a16:creationId xmlns:a16="http://schemas.microsoft.com/office/drawing/2014/main" id="{497CC38B-D8F1-4660-5B8F-E59718CA33F3}"/>
              </a:ext>
            </a:extLst>
          </p:cNvPr>
          <p:cNvSpPr>
            <a:spLocks noGrp="1"/>
          </p:cNvSpPr>
          <p:nvPr>
            <p:ph type="title"/>
          </p:nvPr>
        </p:nvSpPr>
        <p:spPr>
          <a:xfrm>
            <a:off x="6150427" y="6067198"/>
            <a:ext cx="6677423" cy="238323"/>
          </a:xfrm>
        </p:spPr>
        <p:txBody>
          <a:bodyPr>
            <a:normAutofit fontScale="90000"/>
          </a:bodyPr>
          <a:lstStyle/>
          <a:p>
            <a:r>
              <a:rPr lang="en-US"/>
              <a:t>Edge allocation algo (</a:t>
            </a:r>
            <a:r>
              <a:rPr lang="en-US" err="1"/>
              <a:t>ts</a:t>
            </a:r>
            <a:r>
              <a:rPr lang="en-US"/>
              <a:t>) </a:t>
            </a:r>
          </a:p>
        </p:txBody>
      </p:sp>
      <p:sp>
        <p:nvSpPr>
          <p:cNvPr id="9" name="Date Placeholder 8">
            <a:extLst>
              <a:ext uri="{FF2B5EF4-FFF2-40B4-BE49-F238E27FC236}">
                <a16:creationId xmlns:a16="http://schemas.microsoft.com/office/drawing/2014/main" id="{4483A1AA-BC6B-E004-1501-4F8CE58BB491}"/>
              </a:ext>
            </a:extLst>
          </p:cNvPr>
          <p:cNvSpPr>
            <a:spLocks noGrp="1"/>
          </p:cNvSpPr>
          <p:nvPr>
            <p:ph type="dt" sz="half" idx="10"/>
          </p:nvPr>
        </p:nvSpPr>
        <p:spPr>
          <a:xfrm>
            <a:off x="838200" y="6356350"/>
            <a:ext cx="2743200" cy="365125"/>
          </a:xfrm>
        </p:spPr>
        <p:txBody>
          <a:bodyPr/>
          <a:lstStyle/>
          <a:p>
            <a:r>
              <a:rPr lang="en-US"/>
              <a:t>20XX</a:t>
            </a:r>
          </a:p>
        </p:txBody>
      </p:sp>
      <p:sp>
        <p:nvSpPr>
          <p:cNvPr id="10" name="Footer Placeholder 9">
            <a:extLst>
              <a:ext uri="{FF2B5EF4-FFF2-40B4-BE49-F238E27FC236}">
                <a16:creationId xmlns:a16="http://schemas.microsoft.com/office/drawing/2014/main" id="{39AC7DC8-82FD-21FA-0EED-CEC595EE6BEC}"/>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DE480133-5C72-355C-1784-17789A630A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a:p>
        </p:txBody>
      </p:sp>
      <p:pic>
        <p:nvPicPr>
          <p:cNvPr id="27" name="Graphic 26" descr="Pin with solid fill">
            <a:extLst>
              <a:ext uri="{FF2B5EF4-FFF2-40B4-BE49-F238E27FC236}">
                <a16:creationId xmlns:a16="http://schemas.microsoft.com/office/drawing/2014/main" id="{63BEC23C-F218-F0C7-1CC5-60EAA99CF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1372" y="635332"/>
            <a:ext cx="537926" cy="537926"/>
          </a:xfrm>
          <a:prstGeom prst="rect">
            <a:avLst/>
          </a:prstGeom>
        </p:spPr>
      </p:pic>
      <p:pic>
        <p:nvPicPr>
          <p:cNvPr id="4" name="Picture 3">
            <a:extLst>
              <a:ext uri="{FF2B5EF4-FFF2-40B4-BE49-F238E27FC236}">
                <a16:creationId xmlns:a16="http://schemas.microsoft.com/office/drawing/2014/main" id="{1AC015CD-8F27-5A75-AA57-8ED80B062409}"/>
              </a:ext>
            </a:extLst>
          </p:cNvPr>
          <p:cNvPicPr>
            <a:picLocks noChangeAspect="1"/>
          </p:cNvPicPr>
          <p:nvPr/>
        </p:nvPicPr>
        <p:blipFill>
          <a:blip r:embed="rId6"/>
          <a:stretch>
            <a:fillRect/>
          </a:stretch>
        </p:blipFill>
        <p:spPr>
          <a:xfrm>
            <a:off x="208010" y="225412"/>
            <a:ext cx="6620879" cy="3917949"/>
          </a:xfrm>
          <a:prstGeom prst="rect">
            <a:avLst/>
          </a:prstGeom>
        </p:spPr>
      </p:pic>
      <p:sp>
        <p:nvSpPr>
          <p:cNvPr id="5" name="Rectangle 1">
            <a:extLst>
              <a:ext uri="{FF2B5EF4-FFF2-40B4-BE49-F238E27FC236}">
                <a16:creationId xmlns:a16="http://schemas.microsoft.com/office/drawing/2014/main" id="{151BEE3E-C799-B08E-773F-620C1561AED8}"/>
              </a:ext>
            </a:extLst>
          </p:cNvPr>
          <p:cNvSpPr>
            <a:spLocks noChangeArrowheads="1"/>
          </p:cNvSpPr>
          <p:nvPr/>
        </p:nvSpPr>
        <p:spPr bwMode="auto">
          <a:xfrm>
            <a:off x="7336972" y="904295"/>
            <a:ext cx="4719588" cy="282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Runs </a:t>
            </a:r>
            <a:r>
              <a:rPr kumimoji="0" lang="en-US" altLang="en-US" sz="2200" b="1" i="0" u="none" strike="noStrike" cap="none" normalizeH="0" baseline="0">
                <a:ln>
                  <a:noFill/>
                </a:ln>
                <a:solidFill>
                  <a:schemeClr val="tx1"/>
                </a:solidFill>
                <a:effectLst/>
                <a:latin typeface="Arial" panose="020B0604020202020204" pitchFamily="34" charset="0"/>
              </a:rPr>
              <a:t>min-cost flow solver</a:t>
            </a:r>
            <a:r>
              <a:rPr kumimoji="0" lang="en-US" altLang="en-US" sz="2200" b="0" i="0" u="none" strike="noStrike" cap="none" normalizeH="0" baseline="0">
                <a:ln>
                  <a:noFill/>
                </a:ln>
                <a:solidFill>
                  <a:schemeClr val="tx1"/>
                </a:solidFill>
                <a:effectLst/>
                <a:latin typeface="Arial" panose="020B0604020202020204" pitchFamily="34" charset="0"/>
              </a:rPr>
              <a:t> from NetworkX.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If successful → gets the </a:t>
            </a:r>
            <a:r>
              <a:rPr kumimoji="0" lang="en-US" altLang="en-US" sz="2200" b="1" i="0" u="none" strike="noStrike" cap="none" normalizeH="0" baseline="0">
                <a:ln>
                  <a:noFill/>
                </a:ln>
                <a:solidFill>
                  <a:schemeClr val="tx1"/>
                </a:solidFill>
                <a:effectLst/>
                <a:latin typeface="Arial" panose="020B0604020202020204" pitchFamily="34" charset="0"/>
              </a:rPr>
              <a:t>optimal allocation</a:t>
            </a:r>
            <a:r>
              <a:rPr kumimoji="0" lang="en-US" altLang="en-US" sz="2200" b="0" i="0" u="none" strike="noStrike" cap="none" normalizeH="0" baseline="0">
                <a:ln>
                  <a:noFill/>
                </a:ln>
                <a:solidFill>
                  <a:schemeClr val="tx1"/>
                </a:solidFill>
                <a:effectLst/>
                <a:latin typeface="Arial" panose="020B0604020202020204" pitchFamily="34" charset="0"/>
              </a:rPr>
              <a:t> of tasks across servers.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Each task may be split across multiple servers if needed.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If solver fails → returns empty allocations</a:t>
            </a:r>
          </a:p>
        </p:txBody>
      </p:sp>
      <p:sp>
        <p:nvSpPr>
          <p:cNvPr id="7" name="TextBox 6">
            <a:extLst>
              <a:ext uri="{FF2B5EF4-FFF2-40B4-BE49-F238E27FC236}">
                <a16:creationId xmlns:a16="http://schemas.microsoft.com/office/drawing/2014/main" id="{1C578193-8300-7C6B-55D4-54A632A32B6F}"/>
              </a:ext>
            </a:extLst>
          </p:cNvPr>
          <p:cNvSpPr txBox="1"/>
          <p:nvPr/>
        </p:nvSpPr>
        <p:spPr>
          <a:xfrm>
            <a:off x="595085" y="4516320"/>
            <a:ext cx="11596915" cy="1323439"/>
          </a:xfrm>
          <a:prstGeom prst="rect">
            <a:avLst/>
          </a:prstGeom>
          <a:noFill/>
        </p:spPr>
        <p:txBody>
          <a:bodyPr wrap="square">
            <a:spAutoFit/>
          </a:bodyPr>
          <a:lstStyle/>
          <a:p>
            <a:pPr>
              <a:buNone/>
            </a:pPr>
            <a:r>
              <a:rPr lang="en-US" sz="2000" b="1"/>
              <a:t>What's NetworkX?</a:t>
            </a:r>
          </a:p>
          <a:p>
            <a:pPr>
              <a:buFont typeface="Arial" panose="020B0604020202020204" pitchFamily="34" charset="0"/>
              <a:buChar char="•"/>
            </a:pPr>
            <a:r>
              <a:rPr lang="en-US" sz="2000"/>
              <a:t>A </a:t>
            </a:r>
            <a:r>
              <a:rPr lang="en-US" sz="2000" b="1"/>
              <a:t>Python library</a:t>
            </a:r>
            <a:r>
              <a:rPr lang="en-US" sz="2000"/>
              <a:t> for creating and analyzing graphs and networks.</a:t>
            </a:r>
          </a:p>
          <a:p>
            <a:pPr>
              <a:buFont typeface="Arial" panose="020B0604020202020204" pitchFamily="34" charset="0"/>
              <a:buChar char="•"/>
            </a:pPr>
            <a:r>
              <a:rPr lang="en-US" sz="2000"/>
              <a:t>Let’s you easily build nodes &amp; edges, then run algorithms on them.</a:t>
            </a:r>
          </a:p>
          <a:p>
            <a:pPr>
              <a:buFont typeface="Arial" panose="020B0604020202020204" pitchFamily="34" charset="0"/>
              <a:buChar char="•"/>
            </a:pPr>
            <a:r>
              <a:rPr lang="en-US" sz="2000"/>
              <a:t>Provides ready-to-use solvers like </a:t>
            </a:r>
            <a:r>
              <a:rPr lang="en-US" sz="2000" b="1"/>
              <a:t>Min-Cost Max-Flow</a:t>
            </a:r>
            <a:endParaRPr lang="en-US" sz="2000"/>
          </a:p>
        </p:txBody>
      </p:sp>
    </p:spTree>
    <p:extLst>
      <p:ext uri="{BB962C8B-B14F-4D97-AF65-F5344CB8AC3E}">
        <p14:creationId xmlns:p14="http://schemas.microsoft.com/office/powerpoint/2010/main" val="399618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27F5-84F9-8ADB-F8C4-F5F21ED11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FF654-FA41-C474-EF0A-7F6AAF7A3DA9}"/>
              </a:ext>
            </a:extLst>
          </p:cNvPr>
          <p:cNvSpPr>
            <a:spLocks noGrp="1"/>
          </p:cNvSpPr>
          <p:nvPr>
            <p:ph type="title"/>
          </p:nvPr>
        </p:nvSpPr>
        <p:spPr>
          <a:xfrm>
            <a:off x="-190388" y="59565"/>
            <a:ext cx="5495358" cy="893080"/>
          </a:xfrm>
        </p:spPr>
        <p:txBody>
          <a:bodyPr/>
          <a:lstStyle/>
          <a:p>
            <a:r>
              <a:rPr lang="en-US"/>
              <a:t>Edge allocation algorithm(</a:t>
            </a:r>
            <a:r>
              <a:rPr lang="en-US" err="1"/>
              <a:t>nts</a:t>
            </a:r>
            <a:r>
              <a:rPr lang="en-US"/>
              <a:t>) </a:t>
            </a:r>
          </a:p>
        </p:txBody>
      </p:sp>
      <p:sp>
        <p:nvSpPr>
          <p:cNvPr id="7" name="Content Placeholder 6">
            <a:extLst>
              <a:ext uri="{FF2B5EF4-FFF2-40B4-BE49-F238E27FC236}">
                <a16:creationId xmlns:a16="http://schemas.microsoft.com/office/drawing/2014/main" id="{F1893E9E-93A8-1D89-244B-7738D686AE12}"/>
              </a:ext>
            </a:extLst>
          </p:cNvPr>
          <p:cNvSpPr>
            <a:spLocks noGrp="1"/>
          </p:cNvSpPr>
          <p:nvPr>
            <p:ph sz="half" idx="2"/>
          </p:nvPr>
        </p:nvSpPr>
        <p:spPr>
          <a:xfrm>
            <a:off x="114086" y="952645"/>
            <a:ext cx="4869543" cy="5905355"/>
          </a:xfrm>
        </p:spPr>
        <p:txBody>
          <a:bodyPr vert="horz" lIns="91440" tIns="45720" rIns="91440" bIns="45720" rtlCol="0" anchor="t">
            <a:normAutofit/>
          </a:bodyPr>
          <a:lstStyle/>
          <a:p>
            <a:r>
              <a:rPr lang="en-US" sz="1600" b="1"/>
              <a:t>What the code does (EAA-NTS):</a:t>
            </a:r>
          </a:p>
          <a:p>
            <a:r>
              <a:rPr lang="en-US" sz="1600" b="1"/>
              <a:t>Step 1:</a:t>
            </a:r>
            <a:r>
              <a:rPr lang="en-US" sz="1600"/>
              <a:t> Initializes tasks, edge servers, and utilization caps (Y).</a:t>
            </a:r>
          </a:p>
          <a:p>
            <a:r>
              <a:rPr lang="en-US" sz="1600" b="1"/>
              <a:t>Step 2:</a:t>
            </a:r>
            <a:r>
              <a:rPr lang="en-US" sz="1600"/>
              <a:t> Sorts tasks by their </a:t>
            </a:r>
            <a:r>
              <a:rPr lang="en-US" sz="1600" b="1"/>
              <a:t>highest possible reward</a:t>
            </a:r>
            <a:r>
              <a:rPr lang="en-US" sz="1600"/>
              <a:t> (greedy priority).</a:t>
            </a:r>
          </a:p>
          <a:p>
            <a:r>
              <a:rPr lang="en-US" sz="1600" b="1"/>
              <a:t>Step 3:</a:t>
            </a:r>
            <a:r>
              <a:rPr lang="en-US" sz="1600"/>
              <a:t> For each task:</a:t>
            </a:r>
          </a:p>
          <a:p>
            <a:pPr lvl="1"/>
            <a:r>
              <a:rPr lang="en-US" sz="1600"/>
              <a:t>Checks candidate edge servers where it can run.</a:t>
            </a:r>
          </a:p>
          <a:p>
            <a:pPr lvl="1"/>
            <a:r>
              <a:rPr lang="en-US" sz="1600"/>
              <a:t>Prefers the server giving </a:t>
            </a:r>
            <a:r>
              <a:rPr lang="en-US" sz="1600" b="1"/>
              <a:t>highest reward</a:t>
            </a:r>
            <a:r>
              <a:rPr lang="en-US" sz="1600"/>
              <a:t> (reward-oriented).</a:t>
            </a:r>
          </a:p>
          <a:p>
            <a:pPr lvl="1"/>
            <a:r>
              <a:rPr lang="en-US" sz="1600"/>
              <a:t>Allocates only if server has </a:t>
            </a:r>
            <a:r>
              <a:rPr lang="en-US" sz="1600" b="1"/>
              <a:t>enough residual capacity</a:t>
            </a:r>
            <a:r>
              <a:rPr lang="en-US" sz="1600"/>
              <a:t> (respecting utilization cap Y).</a:t>
            </a:r>
          </a:p>
          <a:p>
            <a:r>
              <a:rPr lang="en-US" sz="1600" b="1"/>
              <a:t>Step 4:</a:t>
            </a:r>
            <a:r>
              <a:rPr lang="en-US" sz="1600"/>
              <a:t> If no server can host it, the task is assigned to 0 (meaning dropped/not allocated).</a:t>
            </a:r>
          </a:p>
          <a:p>
            <a:r>
              <a:rPr lang="en-US" sz="1600" b="1"/>
              <a:t>Step 5:</a:t>
            </a:r>
            <a:r>
              <a:rPr lang="en-US" sz="1600"/>
              <a:t> Returns the final </a:t>
            </a:r>
            <a:r>
              <a:rPr lang="en-US" sz="1600" b="1"/>
              <a:t>task-to-server allocation</a:t>
            </a:r>
            <a:r>
              <a:rPr lang="en-US" sz="1600"/>
              <a:t>.</a:t>
            </a:r>
          </a:p>
        </p:txBody>
      </p:sp>
      <p:sp>
        <p:nvSpPr>
          <p:cNvPr id="5" name="Content Placeholder 4">
            <a:extLst>
              <a:ext uri="{FF2B5EF4-FFF2-40B4-BE49-F238E27FC236}">
                <a16:creationId xmlns:a16="http://schemas.microsoft.com/office/drawing/2014/main" id="{63C7EBCD-5C3E-5720-3A5A-1950E27009D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US"/>
              <a:t>$2 Billion</a:t>
            </a:r>
          </a:p>
        </p:txBody>
      </p:sp>
      <p:sp>
        <p:nvSpPr>
          <p:cNvPr id="8" name="Text Placeholder 7">
            <a:extLst>
              <a:ext uri="{FF2B5EF4-FFF2-40B4-BE49-F238E27FC236}">
                <a16:creationId xmlns:a16="http://schemas.microsoft.com/office/drawing/2014/main" id="{86357E9D-D787-9B89-D01D-D28523FCC4EB}"/>
              </a:ext>
            </a:extLst>
          </p:cNvPr>
          <p:cNvSpPr>
            <a:spLocks noGrp="1"/>
          </p:cNvSpPr>
          <p:nvPr>
            <p:ph sz="half" idx="14"/>
          </p:nvPr>
        </p:nvSpPr>
        <p:spPr>
          <a:xfrm>
            <a:off x="8066421" y="3834606"/>
            <a:ext cx="2882475" cy="1997867"/>
          </a:xfrm>
        </p:spPr>
        <p:txBody>
          <a:bodyPr/>
          <a:lstStyle/>
          <a:p>
            <a:r>
              <a:rPr lang="en-US" noProof="1"/>
              <a:t>Few competitors</a:t>
            </a:r>
          </a:p>
          <a:p>
            <a:r>
              <a:rPr lang="en-US" noProof="1"/>
              <a:t>Specifically targeted market</a:t>
            </a:r>
          </a:p>
          <a:p>
            <a:r>
              <a:rPr lang="en-US" noProof="1"/>
              <a:t>Serviceable obtainable market</a:t>
            </a:r>
            <a:endParaRPr lang="en-US"/>
          </a:p>
          <a:p>
            <a:endParaRPr lang="en-US"/>
          </a:p>
        </p:txBody>
      </p:sp>
      <p:sp>
        <p:nvSpPr>
          <p:cNvPr id="9" name="Date Placeholder 8">
            <a:extLst>
              <a:ext uri="{FF2B5EF4-FFF2-40B4-BE49-F238E27FC236}">
                <a16:creationId xmlns:a16="http://schemas.microsoft.com/office/drawing/2014/main" id="{37691618-75ED-13F8-936C-4F471A248EB8}"/>
              </a:ext>
            </a:extLst>
          </p:cNvPr>
          <p:cNvSpPr>
            <a:spLocks noGrp="1"/>
          </p:cNvSpPr>
          <p:nvPr>
            <p:ph type="dt" sz="half" idx="10"/>
          </p:nvPr>
        </p:nvSpPr>
        <p:spPr>
          <a:xfrm>
            <a:off x="838200" y="6356350"/>
            <a:ext cx="2743200" cy="365125"/>
          </a:xfrm>
        </p:spPr>
        <p:txBody>
          <a:bodyPr/>
          <a:lstStyle/>
          <a:p>
            <a:r>
              <a:rPr lang="en-US"/>
              <a:t>20XX</a:t>
            </a:r>
          </a:p>
        </p:txBody>
      </p:sp>
      <p:sp>
        <p:nvSpPr>
          <p:cNvPr id="10" name="Footer Placeholder 9">
            <a:extLst>
              <a:ext uri="{FF2B5EF4-FFF2-40B4-BE49-F238E27FC236}">
                <a16:creationId xmlns:a16="http://schemas.microsoft.com/office/drawing/2014/main" id="{9E5D381A-6449-0070-F37E-3D840A8A8F61}"/>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937986D6-3EEC-06A2-E434-778917AC80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a:p>
        </p:txBody>
      </p:sp>
      <p:pic>
        <p:nvPicPr>
          <p:cNvPr id="13" name="Picture 12">
            <a:extLst>
              <a:ext uri="{FF2B5EF4-FFF2-40B4-BE49-F238E27FC236}">
                <a16:creationId xmlns:a16="http://schemas.microsoft.com/office/drawing/2014/main" id="{D2A5158C-CF9B-AD52-1356-11C8A157B02A}"/>
              </a:ext>
            </a:extLst>
          </p:cNvPr>
          <p:cNvPicPr>
            <a:picLocks noChangeAspect="1"/>
          </p:cNvPicPr>
          <p:nvPr/>
        </p:nvPicPr>
        <p:blipFill>
          <a:blip r:embed="rId2"/>
          <a:stretch>
            <a:fillRect/>
          </a:stretch>
        </p:blipFill>
        <p:spPr>
          <a:xfrm>
            <a:off x="5397712" y="44823"/>
            <a:ext cx="6794288" cy="6813177"/>
          </a:xfrm>
          <a:prstGeom prst="rect">
            <a:avLst/>
          </a:prstGeom>
        </p:spPr>
      </p:pic>
    </p:spTree>
    <p:extLst>
      <p:ext uri="{BB962C8B-B14F-4D97-AF65-F5344CB8AC3E}">
        <p14:creationId xmlns:p14="http://schemas.microsoft.com/office/powerpoint/2010/main" val="193152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6ADA4-207B-74EB-360B-ADE04D2228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7B058-F33C-0D28-073F-313BDD90F35C}"/>
              </a:ext>
            </a:extLst>
          </p:cNvPr>
          <p:cNvSpPr>
            <a:spLocks noGrp="1"/>
          </p:cNvSpPr>
          <p:nvPr>
            <p:ph type="title"/>
          </p:nvPr>
        </p:nvSpPr>
        <p:spPr>
          <a:xfrm>
            <a:off x="838200" y="365125"/>
            <a:ext cx="10515600" cy="333920"/>
          </a:xfrm>
        </p:spPr>
        <p:txBody>
          <a:bodyPr>
            <a:normAutofit fontScale="90000"/>
          </a:bodyPr>
          <a:lstStyle/>
          <a:p>
            <a:r>
              <a:rPr lang="en-US" b="1">
                <a:ea typeface="+mj-lt"/>
                <a:cs typeface="+mj-lt"/>
              </a:rPr>
              <a:t>Main.py</a:t>
            </a:r>
            <a:endParaRPr lang="en-US" b="1"/>
          </a:p>
        </p:txBody>
      </p:sp>
      <p:sp>
        <p:nvSpPr>
          <p:cNvPr id="9" name="Date Placeholder 8">
            <a:extLst>
              <a:ext uri="{FF2B5EF4-FFF2-40B4-BE49-F238E27FC236}">
                <a16:creationId xmlns:a16="http://schemas.microsoft.com/office/drawing/2014/main" id="{CC5B3B84-212D-4317-0E78-B0EAA9D27B9B}"/>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5630A1CF-62D3-9A92-3A28-BA38EE162777}"/>
              </a:ext>
            </a:extLst>
          </p:cNvPr>
          <p:cNvSpPr>
            <a:spLocks noGrp="1"/>
          </p:cNvSpPr>
          <p:nvPr>
            <p:ph type="ftr" sz="quarter" idx="11"/>
          </p:nvPr>
        </p:nvSpPr>
        <p:spPr/>
        <p:txBody>
          <a:bodyPr/>
          <a:lstStyle/>
          <a:p>
            <a:r>
              <a:rPr lang="en-US"/>
              <a:t>Pitch Deck</a:t>
            </a:r>
          </a:p>
        </p:txBody>
      </p:sp>
      <p:sp>
        <p:nvSpPr>
          <p:cNvPr id="11" name="Slide Number Placeholder 10">
            <a:extLst>
              <a:ext uri="{FF2B5EF4-FFF2-40B4-BE49-F238E27FC236}">
                <a16:creationId xmlns:a16="http://schemas.microsoft.com/office/drawing/2014/main" id="{CF8EE573-2B96-7473-CFBB-BA1EAFBF7831}"/>
              </a:ext>
            </a:extLst>
          </p:cNvPr>
          <p:cNvSpPr>
            <a:spLocks noGrp="1"/>
          </p:cNvSpPr>
          <p:nvPr>
            <p:ph type="sldNum" sz="quarter" idx="12"/>
          </p:nvPr>
        </p:nvSpPr>
        <p:spPr/>
        <p:txBody>
          <a:bodyPr/>
          <a:lstStyle/>
          <a:p>
            <a:fld id="{B5CEABB6-07DC-46E8-9B57-56EC44A396E5}" type="slidenum">
              <a:rPr lang="en-US" smtClean="0"/>
              <a:t>15</a:t>
            </a:fld>
            <a:endParaRPr lang="en-US"/>
          </a:p>
        </p:txBody>
      </p:sp>
      <p:sp>
        <p:nvSpPr>
          <p:cNvPr id="4" name="Content Placeholder 3">
            <a:extLst>
              <a:ext uri="{FF2B5EF4-FFF2-40B4-BE49-F238E27FC236}">
                <a16:creationId xmlns:a16="http://schemas.microsoft.com/office/drawing/2014/main" id="{A6281EA9-B4DE-369F-8888-17AA88E2A5E5}"/>
              </a:ext>
            </a:extLst>
          </p:cNvPr>
          <p:cNvSpPr>
            <a:spLocks noGrp="1"/>
          </p:cNvSpPr>
          <p:nvPr>
            <p:ph sz="quarter" idx="16"/>
          </p:nvPr>
        </p:nvSpPr>
        <p:spPr>
          <a:xfrm>
            <a:off x="744254" y="1220572"/>
            <a:ext cx="10515599" cy="4216833"/>
          </a:xfrm>
        </p:spPr>
        <p:txBody>
          <a:bodyPr vert="horz" lIns="91440" tIns="45720" rIns="91440" bIns="45720" rtlCol="0" anchor="t">
            <a:noAutofit/>
          </a:bodyPr>
          <a:lstStyle/>
          <a:p>
            <a:r>
              <a:rPr lang="en-US" sz="1600" b="1">
                <a:latin typeface="Arial"/>
                <a:cs typeface="Arial"/>
              </a:rPr>
              <a:t>__init__</a:t>
            </a:r>
            <a:r>
              <a:rPr lang="en-US" sz="1600">
                <a:latin typeface="Arial"/>
                <a:cs typeface="Arial"/>
              </a:rPr>
              <a:t> – Initializes power budget, prepares lists for edge servers and tasks, and creates empty utilization limits (Y).</a:t>
            </a:r>
          </a:p>
          <a:p>
            <a:r>
              <a:rPr lang="en-US" sz="1600" b="1">
                <a:latin typeface="Arial"/>
                <a:cs typeface="Arial"/>
              </a:rPr>
              <a:t>setup_environment</a:t>
            </a:r>
            <a:r>
              <a:rPr lang="en-US" sz="1600">
                <a:latin typeface="Arial"/>
                <a:cs typeface="Arial"/>
              </a:rPr>
              <a:t> – Builds the network:</a:t>
            </a:r>
          </a:p>
          <a:p>
            <a:r>
              <a:rPr lang="en-US" sz="1600">
                <a:latin typeface="Arial"/>
                <a:cs typeface="Arial"/>
              </a:rPr>
              <a:t>Creates random base stations with coordinates and coverage.</a:t>
            </a:r>
          </a:p>
          <a:p>
            <a:r>
              <a:rPr lang="en-US" sz="1600">
                <a:latin typeface="Arial"/>
                <a:cs typeface="Arial"/>
              </a:rPr>
              <a:t>Creates edge servers with random capacity &amp; power models.</a:t>
            </a:r>
          </a:p>
          <a:p>
            <a:r>
              <a:rPr lang="en-US" sz="1600">
                <a:latin typeface="Arial"/>
                <a:cs typeface="Arial"/>
              </a:rPr>
              <a:t>Links each server to a base station.</a:t>
            </a:r>
          </a:p>
          <a:p>
            <a:r>
              <a:rPr lang="en-US" sz="1600" b="1">
                <a:latin typeface="Arial"/>
                <a:cs typeface="Arial"/>
              </a:rPr>
              <a:t>power_function</a:t>
            </a:r>
            <a:r>
              <a:rPr lang="en-US" sz="1600">
                <a:latin typeface="Arial"/>
                <a:cs typeface="Arial"/>
              </a:rPr>
              <a:t> – Estimates energy use of a server at different utilizations using interpolation of power coefficients.</a:t>
            </a:r>
          </a:p>
          <a:p>
            <a:r>
              <a:rPr lang="en-US" sz="1600" b="1">
                <a:latin typeface="Arial"/>
                <a:cs typeface="Arial"/>
              </a:rPr>
              <a:t>generate_tasks</a:t>
            </a:r>
            <a:r>
              <a:rPr lang="en-US" sz="1600">
                <a:latin typeface="Arial"/>
                <a:cs typeface="Arial"/>
              </a:rPr>
              <a:t> – Creates tasks with random demand (usage), assigns rewards per server, and sets coverage to all servers.</a:t>
            </a:r>
          </a:p>
          <a:p>
            <a:r>
              <a:rPr lang="en-US" sz="1600" b="1">
                <a:latin typeface="Arial"/>
                <a:cs typeface="Arial"/>
              </a:rPr>
              <a:t>run_simulation</a:t>
            </a:r>
            <a:r>
              <a:rPr lang="en-US" sz="1600">
                <a:latin typeface="Arial"/>
                <a:cs typeface="Arial"/>
              </a:rPr>
              <a:t> – Core execution:</a:t>
            </a:r>
          </a:p>
          <a:p>
            <a:r>
              <a:rPr lang="en-US" sz="1600">
                <a:latin typeface="Arial"/>
                <a:cs typeface="Arial"/>
              </a:rPr>
              <a:t>Runs </a:t>
            </a:r>
            <a:r>
              <a:rPr lang="en-US" sz="1600" b="1">
                <a:latin typeface="Arial"/>
                <a:cs typeface="Arial"/>
              </a:rPr>
              <a:t>MUD Algorithm</a:t>
            </a:r>
            <a:r>
              <a:rPr lang="en-US" sz="1600">
                <a:latin typeface="Arial"/>
                <a:cs typeface="Arial"/>
              </a:rPr>
              <a:t> → calculates safe utilization caps (Y).</a:t>
            </a:r>
          </a:p>
          <a:p>
            <a:r>
              <a:rPr lang="en-US" sz="1600">
                <a:latin typeface="Arial"/>
                <a:cs typeface="Arial"/>
              </a:rPr>
              <a:t>Runs </a:t>
            </a:r>
            <a:r>
              <a:rPr lang="en-US" sz="1600" b="1">
                <a:latin typeface="Arial"/>
                <a:cs typeface="Arial"/>
              </a:rPr>
              <a:t>EAA-TS</a:t>
            </a:r>
            <a:r>
              <a:rPr lang="en-US" sz="1600">
                <a:latin typeface="Arial"/>
                <a:cs typeface="Arial"/>
              </a:rPr>
              <a:t> → allocates tasks using threshold strategy.</a:t>
            </a:r>
          </a:p>
          <a:p>
            <a:r>
              <a:rPr lang="en-US" sz="1600">
                <a:latin typeface="Arial"/>
                <a:cs typeface="Arial"/>
              </a:rPr>
              <a:t>Runs </a:t>
            </a:r>
            <a:r>
              <a:rPr lang="en-US" sz="1600" b="1">
                <a:latin typeface="Arial"/>
                <a:cs typeface="Arial"/>
              </a:rPr>
              <a:t>EAA-NTS</a:t>
            </a:r>
            <a:r>
              <a:rPr lang="en-US" sz="1600">
                <a:latin typeface="Arial"/>
                <a:cs typeface="Arial"/>
              </a:rPr>
              <a:t> → allocates tasks without thresholds.</a:t>
            </a:r>
          </a:p>
          <a:p>
            <a:r>
              <a:rPr lang="en-US" sz="1600">
                <a:latin typeface="Arial"/>
                <a:cs typeface="Arial"/>
              </a:rPr>
              <a:t>Prints results of all strategies.</a:t>
            </a:r>
          </a:p>
          <a:p>
            <a:r>
              <a:rPr lang="en-US" sz="1600" b="1">
                <a:latin typeface="Arial"/>
                <a:cs typeface="Arial"/>
              </a:rPr>
              <a:t>Main Block</a:t>
            </a:r>
            <a:r>
              <a:rPr lang="en-US" sz="1600">
                <a:latin typeface="Arial"/>
                <a:cs typeface="Arial"/>
              </a:rPr>
              <a:t> – Starts simulation: sets environment, generates tasks, then runs all algorithms.</a:t>
            </a:r>
          </a:p>
          <a:p>
            <a:endParaRPr lang="en-US" sz="1600">
              <a:latin typeface="Arial"/>
              <a:cs typeface="Arial"/>
            </a:endParaRPr>
          </a:p>
        </p:txBody>
      </p:sp>
      <p:sp>
        <p:nvSpPr>
          <p:cNvPr id="3" name="TextBox 2">
            <a:extLst>
              <a:ext uri="{FF2B5EF4-FFF2-40B4-BE49-F238E27FC236}">
                <a16:creationId xmlns:a16="http://schemas.microsoft.com/office/drawing/2014/main" id="{16AA7D5D-5CD6-C4E9-DDCC-D6DC9DB097B8}"/>
              </a:ext>
            </a:extLst>
          </p:cNvPr>
          <p:cNvSpPr txBox="1"/>
          <p:nvPr/>
        </p:nvSpPr>
        <p:spPr>
          <a:xfrm>
            <a:off x="836306" y="697127"/>
            <a:ext cx="5159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Function by function explanation:</a:t>
            </a:r>
          </a:p>
        </p:txBody>
      </p:sp>
    </p:spTree>
    <p:extLst>
      <p:ext uri="{BB962C8B-B14F-4D97-AF65-F5344CB8AC3E}">
        <p14:creationId xmlns:p14="http://schemas.microsoft.com/office/powerpoint/2010/main" val="55390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6568-C968-82C5-FBF2-8D086E4D6258}"/>
              </a:ext>
            </a:extLst>
          </p:cNvPr>
          <p:cNvSpPr>
            <a:spLocks noGrp="1"/>
          </p:cNvSpPr>
          <p:nvPr>
            <p:ph type="title"/>
          </p:nvPr>
        </p:nvSpPr>
        <p:spPr>
          <a:xfrm>
            <a:off x="6658303" y="772400"/>
            <a:ext cx="5531946" cy="611736"/>
          </a:xfrm>
        </p:spPr>
        <p:txBody>
          <a:bodyPr/>
          <a:lstStyle/>
          <a:p>
            <a:r>
              <a:rPr lang="en-US"/>
              <a:t>Fuzzy algorithm in phase 1 </a:t>
            </a:r>
          </a:p>
        </p:txBody>
      </p:sp>
      <p:pic>
        <p:nvPicPr>
          <p:cNvPr id="11" name="Content Placeholder 10" descr="A screen shot of a computer program&#10;&#10;AI-generated content may be incorrect.">
            <a:extLst>
              <a:ext uri="{FF2B5EF4-FFF2-40B4-BE49-F238E27FC236}">
                <a16:creationId xmlns:a16="http://schemas.microsoft.com/office/drawing/2014/main" id="{2456843C-BCD6-A573-16B7-2D4D63CE32D9}"/>
              </a:ext>
            </a:extLst>
          </p:cNvPr>
          <p:cNvPicPr>
            <a:picLocks noGrp="1" noChangeAspect="1"/>
          </p:cNvPicPr>
          <p:nvPr>
            <p:ph sz="quarter" idx="15"/>
          </p:nvPr>
        </p:nvPicPr>
        <p:blipFill>
          <a:blip r:embed="rId2"/>
          <a:stretch>
            <a:fillRect/>
          </a:stretch>
        </p:blipFill>
        <p:spPr>
          <a:xfrm>
            <a:off x="336888" y="398520"/>
            <a:ext cx="6321756" cy="5850037"/>
          </a:xfrm>
          <a:prstGeom prst="rect">
            <a:avLst/>
          </a:prstGeom>
        </p:spPr>
      </p:pic>
      <p:sp>
        <p:nvSpPr>
          <p:cNvPr id="7" name="Date Placeholder 6">
            <a:extLst>
              <a:ext uri="{FF2B5EF4-FFF2-40B4-BE49-F238E27FC236}">
                <a16:creationId xmlns:a16="http://schemas.microsoft.com/office/drawing/2014/main" id="{6702399F-84D2-8F81-FC8C-A9AAC281F662}"/>
              </a:ext>
            </a:extLst>
          </p:cNvPr>
          <p:cNvSpPr>
            <a:spLocks noGrp="1"/>
          </p:cNvSpPr>
          <p:nvPr>
            <p:ph type="dt" sz="half" idx="10"/>
          </p:nvPr>
        </p:nvSpPr>
        <p:spPr/>
        <p:txBody>
          <a:bodyPr/>
          <a:lstStyle/>
          <a:p>
            <a:r>
              <a:rPr lang="en-US"/>
              <a:t>20XX</a:t>
            </a:r>
          </a:p>
        </p:txBody>
      </p:sp>
      <p:sp>
        <p:nvSpPr>
          <p:cNvPr id="5" name="TextBox 4">
            <a:extLst>
              <a:ext uri="{FF2B5EF4-FFF2-40B4-BE49-F238E27FC236}">
                <a16:creationId xmlns:a16="http://schemas.microsoft.com/office/drawing/2014/main" id="{C4F5C6CD-8128-2E06-5ABA-43D61570F163}"/>
              </a:ext>
            </a:extLst>
          </p:cNvPr>
          <p:cNvSpPr txBox="1"/>
          <p:nvPr/>
        </p:nvSpPr>
        <p:spPr>
          <a:xfrm>
            <a:off x="6819899" y="1400175"/>
            <a:ext cx="514826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Membership Function Type:</a:t>
            </a:r>
          </a:p>
          <a:p>
            <a:pPr marL="285750" indent="-285750">
              <a:buFont typeface="Arial"/>
              <a:buChar char="•"/>
            </a:pPr>
            <a:r>
              <a:rPr lang="en-US"/>
              <a:t>Uses the triangular membership function, which defines how much each input (reward, power, utilization) belongs to categories like "Low", "Medium", "High".</a:t>
            </a:r>
          </a:p>
          <a:p>
            <a:pPr marL="285750" indent="-285750">
              <a:buFont typeface="Arial"/>
              <a:buChar char="•"/>
            </a:pPr>
            <a:r>
              <a:rPr lang="en-US"/>
              <a:t>Returns values between 0 and 1 for each fuzzy set, enabling continuous grading of inputs.</a:t>
            </a:r>
          </a:p>
          <a:p>
            <a:endParaRPr lang="en-US"/>
          </a:p>
          <a:p>
            <a:r>
              <a:rPr lang="en-US" b="1"/>
              <a:t>Fuzzification of Inputs:</a:t>
            </a:r>
          </a:p>
          <a:p>
            <a:pPr marL="285750" indent="-285750">
              <a:buFont typeface="Arial"/>
              <a:buChar char="•"/>
            </a:pPr>
            <a:r>
              <a:rPr lang="en-US"/>
              <a:t>Inputs for each task and server (reward, power cost, utilization) are mapped into fuzzy categories using the membership functions.</a:t>
            </a:r>
          </a:p>
          <a:p>
            <a:pPr marL="285750" indent="-285750">
              <a:buFont typeface="Arial"/>
              <a:buChar char="•"/>
            </a:pPr>
            <a:r>
              <a:rPr lang="en-US"/>
              <a:t>This transforms numeric values into linguistic levels (e.g., "reward is high", "power is low"), supporting soft decision-making.</a:t>
            </a:r>
          </a:p>
          <a:p>
            <a:pPr marL="285750" indent="-285750">
              <a:buFont typeface="Arial"/>
              <a:buChar char="•"/>
            </a:pPr>
            <a:endParaRPr lang="en-US"/>
          </a:p>
          <a:p>
            <a:endParaRPr lang="en-US"/>
          </a:p>
        </p:txBody>
      </p:sp>
    </p:spTree>
    <p:extLst>
      <p:ext uri="{BB962C8B-B14F-4D97-AF65-F5344CB8AC3E}">
        <p14:creationId xmlns:p14="http://schemas.microsoft.com/office/powerpoint/2010/main" val="583523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a:p>
        </p:txBody>
      </p:sp>
      <p:pic>
        <p:nvPicPr>
          <p:cNvPr id="5" name="Content Placeholder 4" descr="A screen shot of a computer program&#10;&#10;AI-generated content may be incorrect.">
            <a:extLst>
              <a:ext uri="{FF2B5EF4-FFF2-40B4-BE49-F238E27FC236}">
                <a16:creationId xmlns:a16="http://schemas.microsoft.com/office/drawing/2014/main" id="{E8F62CD0-ABC0-8591-9C16-57601475778B}"/>
              </a:ext>
            </a:extLst>
          </p:cNvPr>
          <p:cNvPicPr>
            <a:picLocks noGrp="1" noChangeAspect="1"/>
          </p:cNvPicPr>
          <p:nvPr>
            <p:ph sz="half" idx="2"/>
          </p:nvPr>
        </p:nvPicPr>
        <p:blipFill>
          <a:blip r:embed="rId2"/>
          <a:stretch>
            <a:fillRect/>
          </a:stretch>
        </p:blipFill>
        <p:spPr>
          <a:xfrm>
            <a:off x="395690" y="357433"/>
            <a:ext cx="6701183" cy="6140694"/>
          </a:xfrm>
          <a:prstGeom prst="rect">
            <a:avLst/>
          </a:prstGeom>
        </p:spPr>
      </p:pic>
      <p:sp>
        <p:nvSpPr>
          <p:cNvPr id="7" name="TextBox 6">
            <a:extLst>
              <a:ext uri="{FF2B5EF4-FFF2-40B4-BE49-F238E27FC236}">
                <a16:creationId xmlns:a16="http://schemas.microsoft.com/office/drawing/2014/main" id="{FDB95B7C-A022-241E-1718-81D090C7563A}"/>
              </a:ext>
            </a:extLst>
          </p:cNvPr>
          <p:cNvSpPr txBox="1"/>
          <p:nvPr/>
        </p:nvSpPr>
        <p:spPr>
          <a:xfrm>
            <a:off x="7305675" y="457199"/>
            <a:ext cx="42862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Priority Values for Decision-Making:</a:t>
            </a:r>
          </a:p>
          <a:p>
            <a:pPr marL="285750" lvl="1" indent="-285750">
              <a:buFont typeface="Arial"/>
              <a:buChar char="•"/>
            </a:pPr>
            <a:r>
              <a:rPr lang="en-US"/>
              <a:t>Fuzzy rule outputs are mapped to crisp priority values ("strong", "moderate", "reject") for actionable scoring.</a:t>
            </a:r>
          </a:p>
          <a:p>
            <a:pPr marL="285750" lvl="1" indent="-285750">
              <a:buFont typeface="Arial"/>
              <a:buChar char="•"/>
            </a:pPr>
            <a:r>
              <a:rPr lang="en-US"/>
              <a:t>Numerical priority scores enable aggregation, comparison, and selection among server-task options.</a:t>
            </a:r>
          </a:p>
          <a:p>
            <a:pPr marL="0" lvl="1"/>
            <a:endParaRPr lang="en-US"/>
          </a:p>
          <a:p>
            <a:r>
              <a:rPr lang="en-US" b="1"/>
              <a:t>Defuzzification and Allocation:</a:t>
            </a:r>
          </a:p>
          <a:p>
            <a:pPr marL="285750" lvl="1" indent="-285750">
              <a:buFont typeface="Arial"/>
              <a:buChar char="•"/>
            </a:pPr>
            <a:r>
              <a:rPr lang="en-US"/>
              <a:t>The algorithm computes a weighted average of all rule outputs to obtain a final score for each allocation candidate.</a:t>
            </a:r>
          </a:p>
          <a:p>
            <a:pPr marL="285750" lvl="1" indent="-285750">
              <a:buFont typeface="Arial"/>
              <a:buChar char="•"/>
            </a:pPr>
            <a:r>
              <a:rPr lang="en-US"/>
              <a:t>The highest-scoring server-task assignment is chosen, subject to power and capacity constraints.</a:t>
            </a:r>
          </a:p>
          <a:p>
            <a:pPr marL="285750" indent="-285750">
              <a:buFont typeface="Arial"/>
              <a:buChar char="•"/>
            </a:pPr>
            <a:endParaRPr lang="en-US"/>
          </a:p>
        </p:txBody>
      </p:sp>
    </p:spTree>
    <p:extLst>
      <p:ext uri="{BB962C8B-B14F-4D97-AF65-F5344CB8AC3E}">
        <p14:creationId xmlns:p14="http://schemas.microsoft.com/office/powerpoint/2010/main" val="415169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0F87-CBF5-4991-DC44-36997E5561AE}"/>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42B5A984-CE7E-0FD3-D40B-AF4CEC2B3108}"/>
              </a:ext>
            </a:extLst>
          </p:cNvPr>
          <p:cNvSpPr>
            <a:spLocks noGrp="1"/>
          </p:cNvSpPr>
          <p:nvPr>
            <p:ph type="dt" sz="half" idx="10"/>
          </p:nvPr>
        </p:nvSpPr>
        <p:spPr/>
        <p:txBody>
          <a:bodyPr/>
          <a:lstStyle/>
          <a:p>
            <a:r>
              <a:rPr lang="en-US"/>
              <a:t>20XX</a:t>
            </a:r>
          </a:p>
        </p:txBody>
      </p:sp>
      <p:pic>
        <p:nvPicPr>
          <p:cNvPr id="10" name="Picture 9" descr="A computer screen shot of text&#10;&#10;AI-generated content may be incorrect.">
            <a:extLst>
              <a:ext uri="{FF2B5EF4-FFF2-40B4-BE49-F238E27FC236}">
                <a16:creationId xmlns:a16="http://schemas.microsoft.com/office/drawing/2014/main" id="{D29AF3D4-32FD-6414-EB16-9BA0A9459DE2}"/>
              </a:ext>
            </a:extLst>
          </p:cNvPr>
          <p:cNvPicPr>
            <a:picLocks noChangeAspect="1"/>
          </p:cNvPicPr>
          <p:nvPr/>
        </p:nvPicPr>
        <p:blipFill>
          <a:blip r:embed="rId2"/>
          <a:stretch>
            <a:fillRect/>
          </a:stretch>
        </p:blipFill>
        <p:spPr>
          <a:xfrm>
            <a:off x="284655" y="199239"/>
            <a:ext cx="6151509" cy="5083652"/>
          </a:xfrm>
          <a:prstGeom prst="rect">
            <a:avLst/>
          </a:prstGeom>
        </p:spPr>
      </p:pic>
      <p:sp>
        <p:nvSpPr>
          <p:cNvPr id="11" name="TextBox 10">
            <a:extLst>
              <a:ext uri="{FF2B5EF4-FFF2-40B4-BE49-F238E27FC236}">
                <a16:creationId xmlns:a16="http://schemas.microsoft.com/office/drawing/2014/main" id="{49075FB0-3593-E7BE-925D-6A2EC7B11020}"/>
              </a:ext>
            </a:extLst>
          </p:cNvPr>
          <p:cNvSpPr txBox="1"/>
          <p:nvPr/>
        </p:nvSpPr>
        <p:spPr>
          <a:xfrm>
            <a:off x="6801616" y="438861"/>
            <a:ext cx="50053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fuzzy output provides a weighted and adaptive decision by translating linguistic rules and uncertain input data into actionable numerical scores through defuzzification. This enables the allocation process to balance reward, power cost, and server utilization more flexibly than traditional threshold-based algorithms. As a result, resource assignment is optimized under constraints, leading to improved efficiency and utilization in complex systems</a:t>
            </a:r>
          </a:p>
        </p:txBody>
      </p:sp>
      <p:sp>
        <p:nvSpPr>
          <p:cNvPr id="2" name="TextBox 1">
            <a:extLst>
              <a:ext uri="{FF2B5EF4-FFF2-40B4-BE49-F238E27FC236}">
                <a16:creationId xmlns:a16="http://schemas.microsoft.com/office/drawing/2014/main" id="{82C4829A-4ED6-CD98-A445-E66242BBBCD2}"/>
              </a:ext>
            </a:extLst>
          </p:cNvPr>
          <p:cNvSpPr txBox="1"/>
          <p:nvPr/>
        </p:nvSpPr>
        <p:spPr>
          <a:xfrm>
            <a:off x="6801615" y="3635813"/>
            <a:ext cx="499975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t>Priority Rules</a:t>
            </a:r>
            <a:endParaRPr lang="en-US" u="sng"/>
          </a:p>
          <a:p>
            <a:pPr marL="285750" indent="-285750">
              <a:buFont typeface="Arial"/>
              <a:buChar char="•"/>
            </a:pPr>
            <a:r>
              <a:rPr lang="en-US" sz="1600"/>
              <a:t>If Reward is High AND Power is Low → Priority = Strong</a:t>
            </a:r>
          </a:p>
          <a:p>
            <a:pPr marL="285750" indent="-285750">
              <a:buFont typeface="Arial"/>
              <a:buChar char="•"/>
            </a:pPr>
            <a:r>
              <a:rPr lang="en-US" sz="1600"/>
              <a:t>If Reward is High AND Power is High → Priority = Moderate</a:t>
            </a:r>
          </a:p>
          <a:p>
            <a:pPr marL="285750" indent="-285750">
              <a:buFont typeface="Arial"/>
              <a:buChar char="•"/>
            </a:pPr>
            <a:r>
              <a:rPr lang="en-US" sz="1600"/>
              <a:t>If Reward is Low AND Power is High → Priority = Reject</a:t>
            </a:r>
          </a:p>
          <a:p>
            <a:pPr marL="285750" indent="-285750">
              <a:buFont typeface="Arial"/>
              <a:buChar char="•"/>
            </a:pPr>
            <a:r>
              <a:rPr lang="en-US" sz="1600"/>
              <a:t>If Utilization is High → Priority = Reject</a:t>
            </a:r>
          </a:p>
          <a:p>
            <a:pPr marL="285750" indent="-285750">
              <a:buFont typeface="Arial"/>
              <a:buChar char="•"/>
            </a:pPr>
            <a:r>
              <a:rPr lang="en-US" sz="1600"/>
              <a:t>If Reward is Medium AND Power is Medium → Priority = Moderate</a:t>
            </a:r>
          </a:p>
          <a:p>
            <a:pPr marL="285750" indent="-285750">
              <a:buFont typeface="Arial"/>
              <a:buChar char="•"/>
            </a:pPr>
            <a:r>
              <a:rPr lang="en-US" sz="1600"/>
              <a:t>If Reward is Low AND Power is Low → Priority = Moderate</a:t>
            </a:r>
          </a:p>
          <a:p>
            <a:pPr algn="l"/>
            <a:endParaRPr lang="en-US" sz="1600"/>
          </a:p>
        </p:txBody>
      </p:sp>
    </p:spTree>
    <p:extLst>
      <p:ext uri="{BB962C8B-B14F-4D97-AF65-F5344CB8AC3E}">
        <p14:creationId xmlns:p14="http://schemas.microsoft.com/office/powerpoint/2010/main" val="156065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543335" y="306845"/>
            <a:ext cx="3376273" cy="595537"/>
          </a:xfrm>
        </p:spPr>
        <p:txBody>
          <a:bodyPr>
            <a:normAutofit/>
          </a:bodyPr>
          <a:lstStyle/>
          <a:p>
            <a:r>
              <a:rPr lang="en-US"/>
              <a:t>CI in phase 2</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pic>
        <p:nvPicPr>
          <p:cNvPr id="12" name="Picture 11" descr="A screen shot of a computer program&#10;&#10;AI-generated content may be incorrect.">
            <a:extLst>
              <a:ext uri="{FF2B5EF4-FFF2-40B4-BE49-F238E27FC236}">
                <a16:creationId xmlns:a16="http://schemas.microsoft.com/office/drawing/2014/main" id="{E2353C72-68A9-1AE3-D542-8CB27F6116A9}"/>
              </a:ext>
            </a:extLst>
          </p:cNvPr>
          <p:cNvPicPr>
            <a:picLocks noChangeAspect="1"/>
          </p:cNvPicPr>
          <p:nvPr/>
        </p:nvPicPr>
        <p:blipFill>
          <a:blip r:embed="rId2"/>
          <a:stretch>
            <a:fillRect/>
          </a:stretch>
        </p:blipFill>
        <p:spPr>
          <a:xfrm>
            <a:off x="143427" y="400872"/>
            <a:ext cx="6386010" cy="5885245"/>
          </a:xfrm>
          <a:prstGeom prst="rect">
            <a:avLst/>
          </a:prstGeom>
        </p:spPr>
      </p:pic>
      <p:sp>
        <p:nvSpPr>
          <p:cNvPr id="15" name="TextBox 14">
            <a:extLst>
              <a:ext uri="{FF2B5EF4-FFF2-40B4-BE49-F238E27FC236}">
                <a16:creationId xmlns:a16="http://schemas.microsoft.com/office/drawing/2014/main" id="{684797BF-5CA9-E0D2-E299-2F1F4D265FEC}"/>
              </a:ext>
            </a:extLst>
          </p:cNvPr>
          <p:cNvSpPr txBox="1"/>
          <p:nvPr/>
        </p:nvSpPr>
        <p:spPr>
          <a:xfrm>
            <a:off x="7058025" y="952500"/>
            <a:ext cx="4686300" cy="5429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7" name="TextBox 16">
            <a:extLst>
              <a:ext uri="{FF2B5EF4-FFF2-40B4-BE49-F238E27FC236}">
                <a16:creationId xmlns:a16="http://schemas.microsoft.com/office/drawing/2014/main" id="{9AB26840-765A-CEBF-1850-5B1A0200486D}"/>
              </a:ext>
            </a:extLst>
          </p:cNvPr>
          <p:cNvSpPr txBox="1"/>
          <p:nvPr/>
        </p:nvSpPr>
        <p:spPr>
          <a:xfrm>
            <a:off x="6669251" y="1574362"/>
            <a:ext cx="546548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Nature-inspired</a:t>
            </a:r>
            <a:r>
              <a:rPr lang="en-US" b="1">
                <a:ea typeface="+mn-lt"/>
                <a:cs typeface="+mn-lt"/>
              </a:rPr>
              <a:t> metaheuristic</a:t>
            </a:r>
            <a:r>
              <a:rPr lang="en-US">
                <a:ea typeface="+mn-lt"/>
                <a:cs typeface="+mn-lt"/>
              </a:rPr>
              <a:t> based on bird flocking &amp; fish schooling.</a:t>
            </a:r>
            <a:endParaRPr lang="en-US"/>
          </a:p>
          <a:p>
            <a:pPr marL="285750" indent="-285750">
              <a:buFont typeface="Arial"/>
              <a:buChar char="•"/>
            </a:pPr>
            <a:r>
              <a:rPr lang="en-US">
                <a:ea typeface="+mn-lt"/>
                <a:cs typeface="+mn-lt"/>
              </a:rPr>
              <a:t>Works with a </a:t>
            </a:r>
            <a:r>
              <a:rPr lang="en-US" b="1">
                <a:ea typeface="+mn-lt"/>
                <a:cs typeface="+mn-lt"/>
              </a:rPr>
              <a:t>swarm of candidate solutions (particles)</a:t>
            </a:r>
            <a:r>
              <a:rPr lang="en-US">
                <a:ea typeface="+mn-lt"/>
                <a:cs typeface="+mn-lt"/>
              </a:rPr>
              <a:t>.</a:t>
            </a:r>
            <a:endParaRPr lang="en-US"/>
          </a:p>
          <a:p>
            <a:pPr marL="285750" indent="-285750">
              <a:buFont typeface="Arial"/>
              <a:buChar char="•"/>
            </a:pPr>
            <a:endParaRPr lang="en-US"/>
          </a:p>
          <a:p>
            <a:r>
              <a:rPr lang="en-US" b="1"/>
              <a:t>Workflow:</a:t>
            </a:r>
            <a:endParaRPr lang="en-US"/>
          </a:p>
          <a:p>
            <a:r>
              <a:rPr lang="en-US" b="1"/>
              <a:t>Initialize Swarm</a:t>
            </a:r>
            <a:endParaRPr lang="en-US"/>
          </a:p>
          <a:p>
            <a:pPr marL="285750" indent="-285750">
              <a:buFont typeface="Arial"/>
              <a:buChar char="•"/>
            </a:pPr>
            <a:r>
              <a:rPr lang="en-US"/>
              <a:t>Random allocations of tasks to servers.</a:t>
            </a:r>
          </a:p>
          <a:p>
            <a:pPr marL="285750" indent="-285750">
              <a:buFont typeface="Arial"/>
              <a:buChar char="•"/>
            </a:pPr>
            <a:r>
              <a:rPr lang="en-US"/>
              <a:t>Each allocation projected to satisfy ∑</a:t>
            </a:r>
            <a:r>
              <a:rPr lang="en-US" err="1"/>
              <a:t>alloc</a:t>
            </a:r>
            <a:r>
              <a:rPr lang="en-US"/>
              <a:t> ≤ 1 (per task).</a:t>
            </a:r>
          </a:p>
          <a:p>
            <a:r>
              <a:rPr lang="en-US" b="1"/>
              <a:t>Evaluate Fitness</a:t>
            </a:r>
            <a:endParaRPr lang="en-US"/>
          </a:p>
          <a:p>
            <a:pPr marL="285750" indent="-285750">
              <a:buFont typeface="Arial"/>
              <a:buChar char="•"/>
            </a:pPr>
            <a:r>
              <a:rPr lang="en-US"/>
              <a:t>Reward = Σ (R[</a:t>
            </a:r>
            <a:r>
              <a:rPr lang="en-US" err="1"/>
              <a:t>i,j</a:t>
            </a:r>
            <a:r>
              <a:rPr lang="en-US"/>
              <a:t>] × U[</a:t>
            </a:r>
            <a:r>
              <a:rPr lang="en-US" err="1"/>
              <a:t>i</a:t>
            </a:r>
            <a:r>
              <a:rPr lang="en-US"/>
              <a:t>] × X[</a:t>
            </a:r>
            <a:r>
              <a:rPr lang="en-US" err="1"/>
              <a:t>i,j</a:t>
            </a:r>
            <a:r>
              <a:rPr lang="en-US"/>
              <a:t>])</a:t>
            </a:r>
          </a:p>
          <a:p>
            <a:pPr marL="285750" indent="-285750">
              <a:buFont typeface="Arial"/>
              <a:buChar char="•"/>
            </a:pPr>
            <a:r>
              <a:rPr lang="en-US"/>
              <a:t>Apply penalties for:</a:t>
            </a:r>
          </a:p>
          <a:p>
            <a:pPr marL="742950" lvl="1" indent="-285750">
              <a:buFont typeface="Arial"/>
              <a:buChar char="•"/>
            </a:pPr>
            <a:r>
              <a:rPr lang="en-US"/>
              <a:t>Capacity violations</a:t>
            </a:r>
          </a:p>
          <a:p>
            <a:pPr marL="742950" lvl="1" indent="-285750">
              <a:buFont typeface="Arial"/>
              <a:buChar char="•"/>
            </a:pPr>
            <a:r>
              <a:rPr lang="en-US"/>
              <a:t>Power budget breach</a:t>
            </a:r>
          </a:p>
          <a:p>
            <a:pPr marL="742950" lvl="1" indent="-285750">
              <a:buFont typeface="Arial"/>
              <a:buChar char="•"/>
            </a:pPr>
            <a:r>
              <a:rPr lang="en-US"/>
              <a:t>Multiple-server over-assignment</a:t>
            </a:r>
            <a:endParaRPr lang="en-US" b="1"/>
          </a:p>
          <a:p>
            <a:pPr marL="742950" lvl="1" indent="-285750">
              <a:buFont typeface="Arial"/>
              <a:buChar char="•"/>
            </a:pPr>
            <a:endParaRPr lang="en-US"/>
          </a:p>
        </p:txBody>
      </p:sp>
      <p:sp>
        <p:nvSpPr>
          <p:cNvPr id="18" name="TextBox 17">
            <a:extLst>
              <a:ext uri="{FF2B5EF4-FFF2-40B4-BE49-F238E27FC236}">
                <a16:creationId xmlns:a16="http://schemas.microsoft.com/office/drawing/2014/main" id="{25A68D01-1CE4-4EE4-1077-1CC0801D2884}"/>
              </a:ext>
            </a:extLst>
          </p:cNvPr>
          <p:cNvSpPr txBox="1"/>
          <p:nvPr/>
        </p:nvSpPr>
        <p:spPr>
          <a:xfrm>
            <a:off x="6761216" y="948448"/>
            <a:ext cx="5104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Particle Swarm Optimization (PSO) for EAA-TS</a:t>
            </a:r>
          </a:p>
        </p:txBody>
      </p:sp>
    </p:spTree>
    <p:extLst>
      <p:ext uri="{BB962C8B-B14F-4D97-AF65-F5344CB8AC3E}">
        <p14:creationId xmlns:p14="http://schemas.microsoft.com/office/powerpoint/2010/main" val="212117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315190" y="150154"/>
            <a:ext cx="11416145" cy="759051"/>
          </a:xfrm>
        </p:spPr>
        <p:txBody>
          <a:bodyPr/>
          <a:lstStyle/>
          <a:p>
            <a:r>
              <a:rPr lang="en-US"/>
              <a:t>What is the problem??</a:t>
            </a:r>
          </a:p>
        </p:txBody>
      </p:sp>
      <p:sp>
        <p:nvSpPr>
          <p:cNvPr id="5" name="Subtitle 5">
            <a:extLst>
              <a:ext uri="{FF2B5EF4-FFF2-40B4-BE49-F238E27FC236}">
                <a16:creationId xmlns:a16="http://schemas.microsoft.com/office/drawing/2014/main" id="{9CAE4384-6A25-463B-FEFD-9EA9F5451FDC}"/>
              </a:ext>
            </a:extLst>
          </p:cNvPr>
          <p:cNvSpPr txBox="1">
            <a:spLocks/>
          </p:cNvSpPr>
          <p:nvPr/>
        </p:nvSpPr>
        <p:spPr>
          <a:xfrm>
            <a:off x="309883" y="1230669"/>
            <a:ext cx="10652526" cy="32530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Mobile/IoT devices generate huge workloads that must be offloaded to </a:t>
            </a:r>
            <a:r>
              <a:rPr lang="en-US" sz="2000" b="1">
                <a:ea typeface="+mn-lt"/>
                <a:cs typeface="+mn-lt"/>
              </a:rPr>
              <a:t>edge servers</a:t>
            </a:r>
            <a:r>
              <a:rPr lang="en-US" sz="2000">
                <a:ea typeface="+mn-lt"/>
                <a:cs typeface="+mn-lt"/>
              </a:rPr>
              <a:t>.</a:t>
            </a:r>
            <a:endParaRPr lang="en-US" sz="2000"/>
          </a:p>
          <a:p>
            <a:r>
              <a:rPr lang="en-US" sz="2000" b="1">
                <a:ea typeface="+mn-lt"/>
                <a:cs typeface="+mn-lt"/>
              </a:rPr>
              <a:t>Edge servers have limited CPU capacity and a strict global power budget.</a:t>
            </a:r>
            <a:endParaRPr lang="en-US" sz="2000"/>
          </a:p>
          <a:p>
            <a:r>
              <a:rPr lang="en-US" sz="2000">
                <a:ea typeface="+mn-lt"/>
                <a:cs typeface="+mn-lt"/>
              </a:rPr>
              <a:t>If tasks are offloaded without considering power →</a:t>
            </a:r>
            <a:endParaRPr lang="en-US" sz="2000"/>
          </a:p>
          <a:p>
            <a:r>
              <a:rPr lang="en-US" sz="2000">
                <a:ea typeface="+mn-lt"/>
                <a:cs typeface="+mn-lt"/>
              </a:rPr>
              <a:t>Some servers get overloaded.</a:t>
            </a:r>
            <a:endParaRPr lang="en-US" sz="2000"/>
          </a:p>
          <a:p>
            <a:r>
              <a:rPr lang="en-US" sz="2000">
                <a:ea typeface="+mn-lt"/>
                <a:cs typeface="+mn-lt"/>
              </a:rPr>
              <a:t>Power consumption exceeds the system budget.</a:t>
            </a:r>
            <a:endParaRPr lang="en-US" sz="2000"/>
          </a:p>
          <a:p>
            <a:r>
              <a:rPr lang="en-US" sz="2000">
                <a:ea typeface="+mn-lt"/>
                <a:cs typeface="+mn-lt"/>
              </a:rPr>
              <a:t>Total reward (profit from completed tasks) drops.</a:t>
            </a:r>
            <a:endParaRPr lang="en-US" sz="2000"/>
          </a:p>
          <a:p>
            <a:r>
              <a:rPr lang="en-US" sz="2000" b="1">
                <a:ea typeface="+mn-lt"/>
                <a:cs typeface="+mn-lt"/>
              </a:rPr>
              <a:t>Problem:</a:t>
            </a:r>
            <a:r>
              <a:rPr lang="en-US" sz="2000">
                <a:ea typeface="+mn-lt"/>
                <a:cs typeface="+mn-lt"/>
              </a:rPr>
              <a:t> How to decide which tasks to offload and to which servers, so that </a:t>
            </a:r>
            <a:r>
              <a:rPr lang="en-US" sz="2000" b="1">
                <a:ea typeface="+mn-lt"/>
                <a:cs typeface="+mn-lt"/>
              </a:rPr>
              <a:t>total reward is maximized without exceeding power limits</a:t>
            </a:r>
            <a:r>
              <a:rPr lang="en-US" sz="2000">
                <a:ea typeface="+mn-lt"/>
                <a:cs typeface="+mn-lt"/>
              </a:rPr>
              <a:t>?</a:t>
            </a:r>
            <a:endParaRPr lang="en-US" sz="2000"/>
          </a:p>
          <a:p>
            <a:endParaRPr lang="en-US" sz="2000"/>
          </a:p>
        </p:txBody>
      </p:sp>
      <p:pic>
        <p:nvPicPr>
          <p:cNvPr id="7" name="Picture 6">
            <a:extLst>
              <a:ext uri="{FF2B5EF4-FFF2-40B4-BE49-F238E27FC236}">
                <a16:creationId xmlns:a16="http://schemas.microsoft.com/office/drawing/2014/main" id="{1BC78862-203F-B90A-47BA-8F888E2468A8}"/>
              </a:ext>
            </a:extLst>
          </p:cNvPr>
          <p:cNvPicPr>
            <a:picLocks noChangeAspect="1"/>
          </p:cNvPicPr>
          <p:nvPr/>
        </p:nvPicPr>
        <p:blipFill>
          <a:blip r:embed="rId2"/>
          <a:stretch>
            <a:fillRect/>
          </a:stretch>
        </p:blipFill>
        <p:spPr>
          <a:xfrm>
            <a:off x="0" y="41564"/>
            <a:ext cx="12192000" cy="6784766"/>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E738C4A2-E483-68FF-D286-C4B8413B374E}"/>
              </a:ext>
            </a:extLst>
          </p:cNvPr>
          <p:cNvSpPr>
            <a:spLocks noGrp="1"/>
          </p:cNvSpPr>
          <p:nvPr>
            <p:ph type="dt" sz="half" idx="10"/>
          </p:nvPr>
        </p:nvSpPr>
        <p:spPr/>
        <p:txBody>
          <a:bodyPr/>
          <a:lstStyle/>
          <a:p>
            <a:r>
              <a:rPr lang="en-US"/>
              <a:t>20XX</a:t>
            </a:r>
          </a:p>
        </p:txBody>
      </p:sp>
      <p:pic>
        <p:nvPicPr>
          <p:cNvPr id="12" name="Picture 11" descr="A computer screen shot of a program&#10;&#10;AI-generated content may be incorrect.">
            <a:extLst>
              <a:ext uri="{FF2B5EF4-FFF2-40B4-BE49-F238E27FC236}">
                <a16:creationId xmlns:a16="http://schemas.microsoft.com/office/drawing/2014/main" id="{5EF4A501-C894-ECB7-44A0-E963B77143F0}"/>
              </a:ext>
            </a:extLst>
          </p:cNvPr>
          <p:cNvPicPr>
            <a:picLocks noChangeAspect="1"/>
          </p:cNvPicPr>
          <p:nvPr/>
        </p:nvPicPr>
        <p:blipFill>
          <a:blip r:embed="rId2"/>
          <a:stretch>
            <a:fillRect/>
          </a:stretch>
        </p:blipFill>
        <p:spPr>
          <a:xfrm>
            <a:off x="149229" y="306552"/>
            <a:ext cx="6423784" cy="610476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E9585979-55C8-839A-B8FC-F51D72151192}"/>
              </a:ext>
            </a:extLst>
          </p:cNvPr>
          <p:cNvPicPr>
            <a:picLocks noChangeAspect="1"/>
          </p:cNvPicPr>
          <p:nvPr/>
        </p:nvPicPr>
        <p:blipFill>
          <a:blip r:embed="rId3"/>
          <a:stretch>
            <a:fillRect/>
          </a:stretch>
        </p:blipFill>
        <p:spPr>
          <a:xfrm>
            <a:off x="6751693" y="609272"/>
            <a:ext cx="5218168" cy="2359355"/>
          </a:xfrm>
          <a:prstGeom prst="rect">
            <a:avLst/>
          </a:prstGeom>
        </p:spPr>
      </p:pic>
      <p:sp>
        <p:nvSpPr>
          <p:cNvPr id="14" name="TextBox 13">
            <a:extLst>
              <a:ext uri="{FF2B5EF4-FFF2-40B4-BE49-F238E27FC236}">
                <a16:creationId xmlns:a16="http://schemas.microsoft.com/office/drawing/2014/main" id="{CC9A13EB-E699-2561-C2CF-2ACBF75D4298}"/>
              </a:ext>
            </a:extLst>
          </p:cNvPr>
          <p:cNvSpPr txBox="1"/>
          <p:nvPr/>
        </p:nvSpPr>
        <p:spPr>
          <a:xfrm>
            <a:off x="6924674" y="3352800"/>
            <a:ext cx="473392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Update Bests</a:t>
            </a:r>
            <a:endParaRPr lang="en-US" b="1"/>
          </a:p>
          <a:p>
            <a:pPr marL="285750" indent="-285750">
              <a:buFont typeface="Arial,Sans-Serif"/>
              <a:buChar char="•"/>
            </a:pPr>
            <a:r>
              <a:rPr lang="en-US"/>
              <a:t>Each particle remembers </a:t>
            </a:r>
            <a:r>
              <a:rPr lang="en-US" b="1"/>
              <a:t>personal best (</a:t>
            </a:r>
            <a:r>
              <a:rPr lang="en-US" b="1" err="1"/>
              <a:t>pbest</a:t>
            </a:r>
            <a:r>
              <a:rPr lang="en-US" b="1"/>
              <a:t>)</a:t>
            </a:r>
            <a:r>
              <a:rPr lang="en-US"/>
              <a:t>.</a:t>
            </a:r>
          </a:p>
          <a:p>
            <a:pPr marL="285750" indent="-285750">
              <a:buFont typeface="Arial,Sans-Serif"/>
              <a:buChar char="•"/>
            </a:pPr>
            <a:r>
              <a:rPr lang="en-US"/>
              <a:t>Swarm tracks </a:t>
            </a:r>
            <a:r>
              <a:rPr lang="en-US" b="1"/>
              <a:t>global best (</a:t>
            </a:r>
            <a:r>
              <a:rPr lang="en-US" b="1" err="1"/>
              <a:t>gbest</a:t>
            </a:r>
            <a:r>
              <a:rPr lang="en-US" b="1"/>
              <a:t>)</a:t>
            </a:r>
            <a:r>
              <a:rPr lang="en-US"/>
              <a:t>.</a:t>
            </a:r>
          </a:p>
          <a:p>
            <a:pPr marL="285750" indent="-285750">
              <a:buFont typeface="Arial,Sans-Serif"/>
              <a:buChar char="•"/>
            </a:pPr>
            <a:endParaRPr lang="en-US"/>
          </a:p>
          <a:p>
            <a:r>
              <a:rPr lang="en-US" b="1"/>
              <a:t>Velocity &amp; Position Update</a:t>
            </a:r>
            <a:endParaRPr lang="en-US"/>
          </a:p>
          <a:p>
            <a:endParaRPr lang="en-US" b="1"/>
          </a:p>
          <a:p>
            <a:r>
              <a:rPr lang="en-US" b="1"/>
              <a:t>Iterate until convergence</a:t>
            </a:r>
            <a:r>
              <a:rPr lang="en-US"/>
              <a:t>.</a:t>
            </a:r>
          </a:p>
          <a:p>
            <a:endParaRPr lang="en-US"/>
          </a:p>
          <a:p>
            <a:pPr algn="l"/>
            <a:endParaRPr lang="en-US"/>
          </a:p>
        </p:txBody>
      </p:sp>
    </p:spTree>
    <p:extLst>
      <p:ext uri="{BB962C8B-B14F-4D97-AF65-F5344CB8AC3E}">
        <p14:creationId xmlns:p14="http://schemas.microsoft.com/office/powerpoint/2010/main" val="119807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B7CFB7A-B75F-81AF-C38F-8F898452D692}"/>
              </a:ext>
            </a:extLst>
          </p:cNvPr>
          <p:cNvSpPr>
            <a:spLocks noGrp="1"/>
          </p:cNvSpPr>
          <p:nvPr>
            <p:ph type="dt" sz="half" idx="10"/>
          </p:nvPr>
        </p:nvSpPr>
        <p:spPr/>
        <p:txBody>
          <a:bodyPr/>
          <a:lstStyle/>
          <a:p>
            <a:r>
              <a:rPr lang="en-US"/>
              <a:t>20XX</a:t>
            </a:r>
          </a:p>
        </p:txBody>
      </p:sp>
      <p:pic>
        <p:nvPicPr>
          <p:cNvPr id="12" name="Picture 11" descr="A computer screen shot of text&#10;&#10;AI-generated content may be incorrect.">
            <a:extLst>
              <a:ext uri="{FF2B5EF4-FFF2-40B4-BE49-F238E27FC236}">
                <a16:creationId xmlns:a16="http://schemas.microsoft.com/office/drawing/2014/main" id="{A1BA1C35-FB4E-A8FE-D0A0-1DA084BBECBB}"/>
              </a:ext>
            </a:extLst>
          </p:cNvPr>
          <p:cNvPicPr>
            <a:picLocks noChangeAspect="1"/>
          </p:cNvPicPr>
          <p:nvPr/>
        </p:nvPicPr>
        <p:blipFill>
          <a:blip r:embed="rId2"/>
          <a:stretch>
            <a:fillRect/>
          </a:stretch>
        </p:blipFill>
        <p:spPr>
          <a:xfrm>
            <a:off x="5482895" y="1198039"/>
            <a:ext cx="6253657" cy="4317405"/>
          </a:xfrm>
          <a:prstGeom prst="rect">
            <a:avLst/>
          </a:prstGeom>
        </p:spPr>
      </p:pic>
      <p:sp>
        <p:nvSpPr>
          <p:cNvPr id="13" name="TextBox 12">
            <a:extLst>
              <a:ext uri="{FF2B5EF4-FFF2-40B4-BE49-F238E27FC236}">
                <a16:creationId xmlns:a16="http://schemas.microsoft.com/office/drawing/2014/main" id="{1BF6497C-38CB-8D18-094E-D98A18F22E32}"/>
              </a:ext>
            </a:extLst>
          </p:cNvPr>
          <p:cNvSpPr txBox="1"/>
          <p:nvPr/>
        </p:nvSpPr>
        <p:spPr>
          <a:xfrm>
            <a:off x="351439" y="269984"/>
            <a:ext cx="4695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Ant Colony Optimization (ACO) for EAA-NTS</a:t>
            </a:r>
          </a:p>
        </p:txBody>
      </p:sp>
      <p:sp>
        <p:nvSpPr>
          <p:cNvPr id="14" name="TextBox 13">
            <a:extLst>
              <a:ext uri="{FF2B5EF4-FFF2-40B4-BE49-F238E27FC236}">
                <a16:creationId xmlns:a16="http://schemas.microsoft.com/office/drawing/2014/main" id="{3AE55B19-5FA7-5EF8-B6A4-839A55A2C769}"/>
              </a:ext>
            </a:extLst>
          </p:cNvPr>
          <p:cNvSpPr txBox="1"/>
          <p:nvPr/>
        </p:nvSpPr>
        <p:spPr>
          <a:xfrm>
            <a:off x="351877" y="699812"/>
            <a:ext cx="49535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Nature-inspired metaheuristic</a:t>
            </a:r>
            <a:r>
              <a:rPr lang="en-US">
                <a:ea typeface="+mn-lt"/>
                <a:cs typeface="+mn-lt"/>
              </a:rPr>
              <a:t> based on ants finding shortest paths via pheromone trails.</a:t>
            </a:r>
            <a:endParaRPr lang="en-US"/>
          </a:p>
          <a:p>
            <a:pPr marL="285750" indent="-285750">
              <a:buFont typeface="Arial"/>
              <a:buChar char="•"/>
            </a:pPr>
            <a:r>
              <a:rPr lang="en-US">
                <a:ea typeface="+mn-lt"/>
                <a:cs typeface="+mn-lt"/>
              </a:rPr>
              <a:t>Uses a population of </a:t>
            </a:r>
            <a:r>
              <a:rPr lang="en-US" b="1">
                <a:ea typeface="+mn-lt"/>
                <a:cs typeface="+mn-lt"/>
              </a:rPr>
              <a:t>artificial ants</a:t>
            </a:r>
            <a:r>
              <a:rPr lang="en-US">
                <a:ea typeface="+mn-lt"/>
                <a:cs typeface="+mn-lt"/>
              </a:rPr>
              <a:t> to explore allocation possibilities.</a:t>
            </a:r>
            <a:endParaRPr lang="en-US"/>
          </a:p>
          <a:p>
            <a:pPr marL="285750" indent="-285750">
              <a:buFont typeface="Arial"/>
              <a:buChar char="•"/>
            </a:pPr>
            <a:r>
              <a:rPr lang="en-US">
                <a:ea typeface="+mn-lt"/>
                <a:cs typeface="+mn-lt"/>
              </a:rPr>
              <a:t>Each ant builds a solution by </a:t>
            </a:r>
            <a:r>
              <a:rPr lang="en-US" b="1">
                <a:ea typeface="+mn-lt"/>
                <a:cs typeface="+mn-lt"/>
              </a:rPr>
              <a:t>assigning tasks to servers sequentially</a:t>
            </a:r>
            <a:r>
              <a:rPr lang="en-US">
                <a:ea typeface="+mn-lt"/>
                <a:cs typeface="+mn-lt"/>
              </a:rPr>
              <a:t>.</a:t>
            </a:r>
            <a:endParaRPr lang="en-US"/>
          </a:p>
          <a:p>
            <a:pPr algn="l"/>
            <a:endParaRPr lang="en-US"/>
          </a:p>
        </p:txBody>
      </p:sp>
      <p:sp>
        <p:nvSpPr>
          <p:cNvPr id="15" name="TextBox 14">
            <a:extLst>
              <a:ext uri="{FF2B5EF4-FFF2-40B4-BE49-F238E27FC236}">
                <a16:creationId xmlns:a16="http://schemas.microsoft.com/office/drawing/2014/main" id="{74896F48-CF67-68F7-7F97-3F60CBB4C074}"/>
              </a:ext>
            </a:extLst>
          </p:cNvPr>
          <p:cNvSpPr txBox="1"/>
          <p:nvPr/>
        </p:nvSpPr>
        <p:spPr>
          <a:xfrm>
            <a:off x="4819650" y="56578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TextBox 19">
            <a:extLst>
              <a:ext uri="{FF2B5EF4-FFF2-40B4-BE49-F238E27FC236}">
                <a16:creationId xmlns:a16="http://schemas.microsoft.com/office/drawing/2014/main" id="{D54A3E0F-9A2C-2642-2EDF-B3D625F065BE}"/>
              </a:ext>
            </a:extLst>
          </p:cNvPr>
          <p:cNvSpPr txBox="1"/>
          <p:nvPr/>
        </p:nvSpPr>
        <p:spPr>
          <a:xfrm>
            <a:off x="352425" y="2486024"/>
            <a:ext cx="48006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Workflow</a:t>
            </a:r>
            <a:endParaRPr lang="en-US">
              <a:ea typeface="+mn-lt"/>
              <a:cs typeface="+mn-lt"/>
            </a:endParaRPr>
          </a:p>
          <a:p>
            <a:r>
              <a:rPr lang="en-US" b="1">
                <a:ea typeface="+mn-lt"/>
                <a:cs typeface="+mn-lt"/>
              </a:rPr>
              <a:t>Initialize Pheromone Trails</a:t>
            </a:r>
            <a:endParaRPr lang="en-US"/>
          </a:p>
          <a:p>
            <a:pPr marL="285750" indent="-285750">
              <a:buFont typeface="Arial"/>
              <a:buChar char="•"/>
            </a:pPr>
            <a:r>
              <a:rPr lang="en-US">
                <a:ea typeface="+mn-lt"/>
                <a:cs typeface="+mn-lt"/>
              </a:rPr>
              <a:t>Equal pheromone on all task–server edges.</a:t>
            </a:r>
            <a:endParaRPr lang="en-US"/>
          </a:p>
          <a:p>
            <a:pPr marL="285750" indent="-285750">
              <a:buFont typeface="Arial"/>
              <a:buChar char="•"/>
            </a:pPr>
            <a:r>
              <a:rPr lang="en-US">
                <a:ea typeface="+mn-lt"/>
                <a:cs typeface="+mn-lt"/>
              </a:rPr>
              <a:t>Heuristic = reward / server capacity.</a:t>
            </a:r>
          </a:p>
          <a:p>
            <a:r>
              <a:rPr lang="en-US" b="1">
                <a:ea typeface="+mn-lt"/>
                <a:cs typeface="+mn-lt"/>
              </a:rPr>
              <a:t>Construct Solutions</a:t>
            </a:r>
            <a:endParaRPr lang="en-US"/>
          </a:p>
          <a:p>
            <a:pPr marL="285750" indent="-285750">
              <a:buFont typeface="Arial"/>
              <a:buChar char="•"/>
            </a:pPr>
            <a:r>
              <a:rPr lang="en-US">
                <a:ea typeface="+mn-lt"/>
                <a:cs typeface="+mn-lt"/>
              </a:rPr>
              <a:t>Each ant assigns tasks to servers based on:</a:t>
            </a:r>
            <a:endParaRPr lang="en-US"/>
          </a:p>
          <a:p>
            <a:pPr marL="285750" indent="-285750">
              <a:buFont typeface="Arial"/>
              <a:buChar char="•"/>
            </a:pPr>
            <a:r>
              <a:rPr lang="en-US">
                <a:ea typeface="+mn-lt"/>
                <a:cs typeface="+mn-lt"/>
              </a:rPr>
              <a:t>Infeasible servers masked out.</a:t>
            </a:r>
            <a:endParaRPr lang="en-US"/>
          </a:p>
          <a:p>
            <a:r>
              <a:rPr lang="en-US" b="1">
                <a:ea typeface="+mn-lt"/>
                <a:cs typeface="+mn-lt"/>
              </a:rPr>
              <a:t>Evaluate Fitness</a:t>
            </a:r>
            <a:endParaRPr lang="en-US"/>
          </a:p>
          <a:p>
            <a:pPr marL="285750" indent="-285750">
              <a:buFont typeface="Arial"/>
              <a:buChar char="•"/>
            </a:pPr>
            <a:r>
              <a:rPr lang="en-US">
                <a:ea typeface="+mn-lt"/>
                <a:cs typeface="+mn-lt"/>
              </a:rPr>
              <a:t>Reward – penalties (capacity violation, power violation, latency).</a:t>
            </a:r>
            <a:endParaRPr lang="en-US"/>
          </a:p>
          <a:p>
            <a:r>
              <a:rPr lang="en-US" b="1">
                <a:ea typeface="+mn-lt"/>
                <a:cs typeface="+mn-lt"/>
              </a:rPr>
              <a:t>Update Pheromone</a:t>
            </a:r>
            <a:endParaRPr lang="en-US"/>
          </a:p>
          <a:p>
            <a:pPr marL="285750" indent="-285750">
              <a:buFont typeface="Arial"/>
              <a:buChar char="•"/>
            </a:pPr>
            <a:r>
              <a:rPr lang="en-US">
                <a:ea typeface="+mn-lt"/>
                <a:cs typeface="+mn-lt"/>
              </a:rPr>
              <a:t>Evaporation (ρ).</a:t>
            </a:r>
            <a:endParaRPr lang="en-US"/>
          </a:p>
          <a:p>
            <a:pPr marL="285750" indent="-285750">
              <a:buFont typeface="Arial"/>
              <a:buChar char="•"/>
            </a:pPr>
            <a:r>
              <a:rPr lang="en-US">
                <a:ea typeface="+mn-lt"/>
                <a:cs typeface="+mn-lt"/>
              </a:rPr>
              <a:t>Reinforcement from elite/best ants.</a:t>
            </a:r>
            <a:endParaRPr lang="en-US"/>
          </a:p>
          <a:p>
            <a:r>
              <a:rPr lang="en-US" b="1">
                <a:ea typeface="+mn-lt"/>
                <a:cs typeface="+mn-lt"/>
              </a:rPr>
              <a:t>Iterate until convergence</a:t>
            </a:r>
            <a:r>
              <a:rPr lang="en-US">
                <a:ea typeface="+mn-lt"/>
                <a:cs typeface="+mn-lt"/>
              </a:rPr>
              <a:t>.</a:t>
            </a:r>
            <a:endParaRPr lang="en-US"/>
          </a:p>
          <a:p>
            <a:endParaRPr lang="en-US"/>
          </a:p>
        </p:txBody>
      </p:sp>
    </p:spTree>
    <p:extLst>
      <p:ext uri="{BB962C8B-B14F-4D97-AF65-F5344CB8AC3E}">
        <p14:creationId xmlns:p14="http://schemas.microsoft.com/office/powerpoint/2010/main" val="51929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D62CEEE-A078-6289-6ED9-97D76C8CEA76}"/>
              </a:ext>
            </a:extLst>
          </p:cNvPr>
          <p:cNvSpPr>
            <a:spLocks noGrp="1"/>
          </p:cNvSpPr>
          <p:nvPr>
            <p:ph type="dt" sz="half" idx="10"/>
          </p:nvPr>
        </p:nvSpPr>
        <p:spPr/>
        <p:txBody>
          <a:bodyPr/>
          <a:lstStyle/>
          <a:p>
            <a:r>
              <a:rPr lang="en-US"/>
              <a:t>20XX</a:t>
            </a:r>
          </a:p>
        </p:txBody>
      </p:sp>
      <p:pic>
        <p:nvPicPr>
          <p:cNvPr id="12" name="Picture 11" descr="A screen shot of a computer program&#10;&#10;AI-generated content may be incorrect.">
            <a:extLst>
              <a:ext uri="{FF2B5EF4-FFF2-40B4-BE49-F238E27FC236}">
                <a16:creationId xmlns:a16="http://schemas.microsoft.com/office/drawing/2014/main" id="{B9398599-8713-42AF-117B-D63C5BBCD66D}"/>
              </a:ext>
            </a:extLst>
          </p:cNvPr>
          <p:cNvPicPr>
            <a:picLocks noChangeAspect="1"/>
          </p:cNvPicPr>
          <p:nvPr/>
        </p:nvPicPr>
        <p:blipFill>
          <a:blip r:embed="rId2"/>
          <a:stretch>
            <a:fillRect/>
          </a:stretch>
        </p:blipFill>
        <p:spPr>
          <a:xfrm>
            <a:off x="272308" y="-1"/>
            <a:ext cx="4833175" cy="6551450"/>
          </a:xfrm>
          <a:prstGeom prst="rect">
            <a:avLst/>
          </a:prstGeom>
        </p:spPr>
      </p:pic>
      <p:pic>
        <p:nvPicPr>
          <p:cNvPr id="13" name="Picture 12" descr="A screen shot of a computer code&#10;&#10;AI-generated content may be incorrect.">
            <a:extLst>
              <a:ext uri="{FF2B5EF4-FFF2-40B4-BE49-F238E27FC236}">
                <a16:creationId xmlns:a16="http://schemas.microsoft.com/office/drawing/2014/main" id="{20EF023F-D2EB-F876-5DF8-3180957F0B75}"/>
              </a:ext>
            </a:extLst>
          </p:cNvPr>
          <p:cNvPicPr>
            <a:picLocks noChangeAspect="1"/>
          </p:cNvPicPr>
          <p:nvPr/>
        </p:nvPicPr>
        <p:blipFill>
          <a:blip r:embed="rId3"/>
          <a:stretch>
            <a:fillRect/>
          </a:stretch>
        </p:blipFill>
        <p:spPr>
          <a:xfrm>
            <a:off x="5716203" y="1967953"/>
            <a:ext cx="5191454" cy="2922095"/>
          </a:xfrm>
          <a:prstGeom prst="rect">
            <a:avLst/>
          </a:prstGeom>
        </p:spPr>
      </p:pic>
    </p:spTree>
    <p:extLst>
      <p:ext uri="{BB962C8B-B14F-4D97-AF65-F5344CB8AC3E}">
        <p14:creationId xmlns:p14="http://schemas.microsoft.com/office/powerpoint/2010/main" val="210918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1BA8-C0B1-CEA7-5CDD-22374662C4B2}"/>
              </a:ext>
            </a:extLst>
          </p:cNvPr>
          <p:cNvSpPr>
            <a:spLocks noGrp="1"/>
          </p:cNvSpPr>
          <p:nvPr>
            <p:ph type="title"/>
          </p:nvPr>
        </p:nvSpPr>
        <p:spPr/>
        <p:txBody>
          <a:bodyPr/>
          <a:lstStyle/>
          <a:p>
            <a:r>
              <a:rPr lang="en-US" b="1">
                <a:ea typeface="+mj-lt"/>
                <a:cs typeface="+mj-lt"/>
              </a:rPr>
              <a:t>Why Computational Intelligence (CI) Approach is Good</a:t>
            </a:r>
            <a:endParaRPr lang="en-US"/>
          </a:p>
        </p:txBody>
      </p:sp>
      <p:sp>
        <p:nvSpPr>
          <p:cNvPr id="9" name="Date Placeholder 8">
            <a:extLst>
              <a:ext uri="{FF2B5EF4-FFF2-40B4-BE49-F238E27FC236}">
                <a16:creationId xmlns:a16="http://schemas.microsoft.com/office/drawing/2014/main" id="{A14A2A5C-F73A-BBF9-1B84-AC8310111C1A}"/>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9D0FC6F6-995E-D347-91DE-DB624F216BD1}"/>
              </a:ext>
            </a:extLst>
          </p:cNvPr>
          <p:cNvSpPr>
            <a:spLocks noGrp="1"/>
          </p:cNvSpPr>
          <p:nvPr>
            <p:ph type="ftr" sz="quarter" idx="11"/>
          </p:nvPr>
        </p:nvSpPr>
        <p:spPr/>
        <p:txBody>
          <a:bodyPr/>
          <a:lstStyle/>
          <a:p>
            <a:r>
              <a:rPr lang="en-US"/>
              <a:t>Pitch Deck</a:t>
            </a:r>
          </a:p>
        </p:txBody>
      </p:sp>
      <p:sp>
        <p:nvSpPr>
          <p:cNvPr id="11" name="Slide Number Placeholder 10">
            <a:extLst>
              <a:ext uri="{FF2B5EF4-FFF2-40B4-BE49-F238E27FC236}">
                <a16:creationId xmlns:a16="http://schemas.microsoft.com/office/drawing/2014/main" id="{DB73D0AB-C256-2FEA-2B24-22EC4D996DAF}"/>
              </a:ext>
            </a:extLst>
          </p:cNvPr>
          <p:cNvSpPr>
            <a:spLocks noGrp="1"/>
          </p:cNvSpPr>
          <p:nvPr>
            <p:ph type="sldNum" sz="quarter" idx="12"/>
          </p:nvPr>
        </p:nvSpPr>
        <p:spPr/>
        <p:txBody>
          <a:bodyPr/>
          <a:lstStyle/>
          <a:p>
            <a:fld id="{B5CEABB6-07DC-46E8-9B57-56EC44A396E5}" type="slidenum">
              <a:rPr lang="en-US" smtClean="0"/>
              <a:t>23</a:t>
            </a:fld>
            <a:endParaRPr lang="en-US"/>
          </a:p>
        </p:txBody>
      </p:sp>
      <p:sp>
        <p:nvSpPr>
          <p:cNvPr id="4" name="Content Placeholder 3">
            <a:extLst>
              <a:ext uri="{FF2B5EF4-FFF2-40B4-BE49-F238E27FC236}">
                <a16:creationId xmlns:a16="http://schemas.microsoft.com/office/drawing/2014/main" id="{A70C641C-598F-6B36-A9BD-7FEE7C840C6A}"/>
              </a:ext>
            </a:extLst>
          </p:cNvPr>
          <p:cNvSpPr>
            <a:spLocks noGrp="1"/>
          </p:cNvSpPr>
          <p:nvPr>
            <p:ph sz="quarter" idx="16"/>
          </p:nvPr>
        </p:nvSpPr>
        <p:spPr>
          <a:xfrm>
            <a:off x="838199" y="1617230"/>
            <a:ext cx="10515599" cy="4216833"/>
          </a:xfrm>
        </p:spPr>
        <p:txBody>
          <a:bodyPr vert="horz" lIns="91440" tIns="45720" rIns="91440" bIns="45720" rtlCol="0" anchor="t">
            <a:normAutofit fontScale="92500" lnSpcReduction="20000"/>
          </a:bodyPr>
          <a:lstStyle/>
          <a:p>
            <a:r>
              <a:rPr lang="en-US" b="1">
                <a:ea typeface="+mn-lt"/>
                <a:cs typeface="+mn-lt"/>
              </a:rPr>
              <a:t>Global Search</a:t>
            </a:r>
            <a:r>
              <a:rPr lang="en-US">
                <a:ea typeface="+mn-lt"/>
                <a:cs typeface="+mn-lt"/>
              </a:rPr>
              <a:t> – CI (PSO/ACO) explores entire solution space, not stuck in local optima.</a:t>
            </a:r>
            <a:endParaRPr lang="en-US"/>
          </a:p>
          <a:p>
            <a:r>
              <a:rPr lang="en-US">
                <a:ea typeface="+mn-lt"/>
                <a:cs typeface="+mn-lt"/>
              </a:rPr>
              <a:t> </a:t>
            </a:r>
            <a:r>
              <a:rPr lang="en-US" b="1">
                <a:ea typeface="+mn-lt"/>
                <a:cs typeface="+mn-lt"/>
              </a:rPr>
              <a:t>Flexibility</a:t>
            </a:r>
            <a:r>
              <a:rPr lang="en-US">
                <a:ea typeface="+mn-lt"/>
                <a:cs typeface="+mn-lt"/>
              </a:rPr>
              <a:t> – Can handle both splitting (PSO) and non-splitting (ACO) allocation naturally.</a:t>
            </a:r>
            <a:endParaRPr lang="en-US"/>
          </a:p>
          <a:p>
            <a:r>
              <a:rPr lang="en-US">
                <a:ea typeface="+mn-lt"/>
                <a:cs typeface="+mn-lt"/>
              </a:rPr>
              <a:t> </a:t>
            </a:r>
            <a:r>
              <a:rPr lang="en-US" b="1">
                <a:ea typeface="+mn-lt"/>
                <a:cs typeface="+mn-lt"/>
              </a:rPr>
              <a:t>Multi-factor Optimization</a:t>
            </a:r>
            <a:r>
              <a:rPr lang="en-US">
                <a:ea typeface="+mn-lt"/>
                <a:cs typeface="+mn-lt"/>
              </a:rPr>
              <a:t> – Considers reward, power, and utilization simultaneously.</a:t>
            </a:r>
            <a:endParaRPr lang="en-US"/>
          </a:p>
          <a:p>
            <a:r>
              <a:rPr lang="en-US">
                <a:ea typeface="+mn-lt"/>
                <a:cs typeface="+mn-lt"/>
              </a:rPr>
              <a:t> </a:t>
            </a:r>
            <a:r>
              <a:rPr lang="en-US" b="1">
                <a:ea typeface="+mn-lt"/>
                <a:cs typeface="+mn-lt"/>
              </a:rPr>
              <a:t>Scalability</a:t>
            </a:r>
            <a:r>
              <a:rPr lang="en-US">
                <a:ea typeface="+mn-lt"/>
                <a:cs typeface="+mn-lt"/>
              </a:rPr>
              <a:t> – Works well as number of tasks/servers grows (large combinatorial spaces).</a:t>
            </a:r>
            <a:endParaRPr lang="en-US"/>
          </a:p>
          <a:p>
            <a:r>
              <a:rPr lang="en-US">
                <a:ea typeface="+mn-lt"/>
                <a:cs typeface="+mn-lt"/>
              </a:rPr>
              <a:t> </a:t>
            </a:r>
            <a:r>
              <a:rPr lang="en-US" b="1">
                <a:ea typeface="+mn-lt"/>
                <a:cs typeface="+mn-lt"/>
              </a:rPr>
              <a:t>Adaptability</a:t>
            </a:r>
            <a:r>
              <a:rPr lang="en-US">
                <a:ea typeface="+mn-lt"/>
                <a:cs typeface="+mn-lt"/>
              </a:rPr>
              <a:t> – Can adjust to dynamic workloads or changing power budgets.</a:t>
            </a:r>
            <a:endParaRPr lang="en-US"/>
          </a:p>
          <a:p>
            <a:r>
              <a:rPr lang="en-US">
                <a:ea typeface="+mn-lt"/>
                <a:cs typeface="+mn-lt"/>
              </a:rPr>
              <a:t> </a:t>
            </a:r>
            <a:r>
              <a:rPr lang="en-US" b="1">
                <a:ea typeface="+mn-lt"/>
                <a:cs typeface="+mn-lt"/>
              </a:rPr>
              <a:t>Closer to real-world decision-making</a:t>
            </a:r>
            <a:r>
              <a:rPr lang="en-US">
                <a:ea typeface="+mn-lt"/>
                <a:cs typeface="+mn-lt"/>
              </a:rPr>
              <a:t> – mimics adaptive, heuristic human reasoning (e.g., fuzzy logic).</a:t>
            </a:r>
            <a:endParaRPr lang="en-US"/>
          </a:p>
          <a:p>
            <a:endParaRPr lang="en-US"/>
          </a:p>
        </p:txBody>
      </p:sp>
    </p:spTree>
    <p:extLst>
      <p:ext uri="{BB962C8B-B14F-4D97-AF65-F5344CB8AC3E}">
        <p14:creationId xmlns:p14="http://schemas.microsoft.com/office/powerpoint/2010/main" val="4079203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7E3C4-AC8B-47E8-A0CA-E40741B3244B}"/>
              </a:ext>
            </a:extLst>
          </p:cNvPr>
          <p:cNvSpPr>
            <a:spLocks noGrp="1"/>
          </p:cNvSpPr>
          <p:nvPr>
            <p:ph type="title"/>
          </p:nvPr>
        </p:nvSpPr>
        <p:spPr>
          <a:xfrm>
            <a:off x="838200" y="365125"/>
            <a:ext cx="9847613" cy="1038576"/>
          </a:xfrm>
        </p:spPr>
        <p:txBody>
          <a:bodyPr/>
          <a:lstStyle/>
          <a:p>
            <a:r>
              <a:rPr lang="en-US" b="1">
                <a:ea typeface="+mj-lt"/>
                <a:cs typeface="+mj-lt"/>
              </a:rPr>
              <a:t>Advantages of CI in Task Offloading</a:t>
            </a:r>
            <a:endParaRPr lang="en-US"/>
          </a:p>
        </p:txBody>
      </p:sp>
      <p:sp>
        <p:nvSpPr>
          <p:cNvPr id="9" name="Date Placeholder 8">
            <a:extLst>
              <a:ext uri="{FF2B5EF4-FFF2-40B4-BE49-F238E27FC236}">
                <a16:creationId xmlns:a16="http://schemas.microsoft.com/office/drawing/2014/main" id="{BDBF2782-7006-8805-EA1A-DECBFC679AA4}"/>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3EC4EB28-C551-5CA7-B5FD-033A58A6C8B4}"/>
              </a:ext>
            </a:extLst>
          </p:cNvPr>
          <p:cNvSpPr>
            <a:spLocks noGrp="1"/>
          </p:cNvSpPr>
          <p:nvPr>
            <p:ph type="ftr" sz="quarter" idx="11"/>
          </p:nvPr>
        </p:nvSpPr>
        <p:spPr/>
        <p:txBody>
          <a:bodyPr/>
          <a:lstStyle/>
          <a:p>
            <a:r>
              <a:rPr lang="en-US"/>
              <a:t>Pitch Deck</a:t>
            </a:r>
          </a:p>
        </p:txBody>
      </p:sp>
      <p:sp>
        <p:nvSpPr>
          <p:cNvPr id="11" name="Slide Number Placeholder 10">
            <a:extLst>
              <a:ext uri="{FF2B5EF4-FFF2-40B4-BE49-F238E27FC236}">
                <a16:creationId xmlns:a16="http://schemas.microsoft.com/office/drawing/2014/main" id="{E58E95E9-28D9-C1FF-8693-19FFBD747E73}"/>
              </a:ext>
            </a:extLst>
          </p:cNvPr>
          <p:cNvSpPr>
            <a:spLocks noGrp="1"/>
          </p:cNvSpPr>
          <p:nvPr>
            <p:ph type="sldNum" sz="quarter" idx="12"/>
          </p:nvPr>
        </p:nvSpPr>
        <p:spPr/>
        <p:txBody>
          <a:bodyPr/>
          <a:lstStyle/>
          <a:p>
            <a:fld id="{B5CEABB6-07DC-46E8-9B57-56EC44A396E5}" type="slidenum">
              <a:rPr lang="en-US" smtClean="0"/>
              <a:t>24</a:t>
            </a:fld>
            <a:endParaRPr lang="en-US"/>
          </a:p>
        </p:txBody>
      </p:sp>
      <p:sp>
        <p:nvSpPr>
          <p:cNvPr id="4" name="Content Placeholder 3">
            <a:extLst>
              <a:ext uri="{FF2B5EF4-FFF2-40B4-BE49-F238E27FC236}">
                <a16:creationId xmlns:a16="http://schemas.microsoft.com/office/drawing/2014/main" id="{ABDEBD21-E158-7C09-72C5-29AC3328086F}"/>
              </a:ext>
            </a:extLst>
          </p:cNvPr>
          <p:cNvSpPr>
            <a:spLocks noGrp="1"/>
          </p:cNvSpPr>
          <p:nvPr>
            <p:ph sz="quarter" idx="16"/>
          </p:nvPr>
        </p:nvSpPr>
        <p:spPr>
          <a:xfrm>
            <a:off x="838199" y="1607334"/>
            <a:ext cx="10604664" cy="4627521"/>
          </a:xfrm>
        </p:spPr>
        <p:txBody>
          <a:bodyPr vert="horz" lIns="91440" tIns="45720" rIns="91440" bIns="45720" rtlCol="0" anchor="t">
            <a:normAutofit lnSpcReduction="10000"/>
          </a:bodyPr>
          <a:lstStyle/>
          <a:p>
            <a:r>
              <a:rPr lang="en-US">
                <a:ea typeface="+mn-lt"/>
                <a:cs typeface="+mn-lt"/>
              </a:rPr>
              <a:t> </a:t>
            </a:r>
            <a:r>
              <a:rPr lang="en-US" b="1">
                <a:ea typeface="+mn-lt"/>
                <a:cs typeface="+mn-lt"/>
              </a:rPr>
              <a:t>Better Performance under Constraints</a:t>
            </a:r>
            <a:br>
              <a:rPr lang="en-US" b="1">
                <a:ea typeface="+mn-lt"/>
                <a:cs typeface="+mn-lt"/>
              </a:rPr>
            </a:br>
            <a:r>
              <a:rPr lang="en-US" b="1">
                <a:ea typeface="+mn-lt"/>
                <a:cs typeface="+mn-lt"/>
              </a:rPr>
              <a:t>– Especially effective at low power budgets (tight </a:t>
            </a:r>
            <a:r>
              <a:rPr lang="en-US" b="1" err="1">
                <a:ea typeface="+mn-lt"/>
                <a:cs typeface="+mn-lt"/>
              </a:rPr>
              <a:t>Plimit</a:t>
            </a:r>
            <a:r>
              <a:rPr lang="en-US" b="1">
                <a:ea typeface="+mn-lt"/>
                <a:cs typeface="+mn-lt"/>
              </a:rPr>
              <a:t>).</a:t>
            </a:r>
            <a:endParaRPr lang="en-US"/>
          </a:p>
          <a:p>
            <a:r>
              <a:rPr lang="en-US">
                <a:ea typeface="+mn-lt"/>
                <a:cs typeface="+mn-lt"/>
              </a:rPr>
              <a:t> </a:t>
            </a:r>
            <a:r>
              <a:rPr lang="en-US" b="1">
                <a:ea typeface="+mn-lt"/>
                <a:cs typeface="+mn-lt"/>
              </a:rPr>
              <a:t>Supports Complex Scenarios</a:t>
            </a:r>
            <a:br>
              <a:rPr lang="en-US" b="1">
                <a:ea typeface="+mn-lt"/>
                <a:cs typeface="+mn-lt"/>
              </a:rPr>
            </a:br>
            <a:r>
              <a:rPr lang="en-US" b="1">
                <a:ea typeface="+mn-lt"/>
                <a:cs typeface="+mn-lt"/>
              </a:rPr>
              <a:t>– Nonlinear power models, heterogeneous rewards, large tasks.</a:t>
            </a:r>
            <a:endParaRPr lang="en-US"/>
          </a:p>
          <a:p>
            <a:r>
              <a:rPr lang="en-US">
                <a:ea typeface="+mn-lt"/>
                <a:cs typeface="+mn-lt"/>
              </a:rPr>
              <a:t> </a:t>
            </a:r>
            <a:r>
              <a:rPr lang="en-US" b="1">
                <a:ea typeface="+mn-lt"/>
                <a:cs typeface="+mn-lt"/>
              </a:rPr>
              <a:t>Improved Resource Utilization</a:t>
            </a:r>
            <a:br>
              <a:rPr lang="en-US" b="1">
                <a:ea typeface="+mn-lt"/>
                <a:cs typeface="+mn-lt"/>
              </a:rPr>
            </a:br>
            <a:r>
              <a:rPr lang="en-US" b="1">
                <a:ea typeface="+mn-lt"/>
                <a:cs typeface="+mn-lt"/>
              </a:rPr>
              <a:t>– PSO enables fractional allocation (splitting), maximizing server usage.</a:t>
            </a:r>
            <a:endParaRPr lang="en-US"/>
          </a:p>
          <a:p>
            <a:r>
              <a:rPr lang="en-US">
                <a:ea typeface="+mn-lt"/>
                <a:cs typeface="+mn-lt"/>
              </a:rPr>
              <a:t> </a:t>
            </a:r>
            <a:r>
              <a:rPr lang="en-US" b="1">
                <a:ea typeface="+mn-lt"/>
                <a:cs typeface="+mn-lt"/>
              </a:rPr>
              <a:t>Resilience</a:t>
            </a:r>
            <a:br>
              <a:rPr lang="en-US" b="1">
                <a:ea typeface="+mn-lt"/>
                <a:cs typeface="+mn-lt"/>
              </a:rPr>
            </a:br>
            <a:r>
              <a:rPr lang="en-US" b="1">
                <a:ea typeface="+mn-lt"/>
                <a:cs typeface="+mn-lt"/>
              </a:rPr>
              <a:t>– Handles uncertainty/noise in rewards or workloads.</a:t>
            </a:r>
            <a:endParaRPr lang="en-US"/>
          </a:p>
          <a:p>
            <a:r>
              <a:rPr lang="en-US">
                <a:ea typeface="+mn-lt"/>
                <a:cs typeface="+mn-lt"/>
              </a:rPr>
              <a:t> </a:t>
            </a:r>
            <a:r>
              <a:rPr lang="en-US" b="1">
                <a:ea typeface="+mn-lt"/>
                <a:cs typeface="+mn-lt"/>
              </a:rPr>
              <a:t>Extensibility</a:t>
            </a:r>
            <a:br>
              <a:rPr lang="en-US" b="1">
                <a:ea typeface="+mn-lt"/>
                <a:cs typeface="+mn-lt"/>
              </a:rPr>
            </a:br>
            <a:r>
              <a:rPr lang="en-US" b="1">
                <a:ea typeface="+mn-lt"/>
                <a:cs typeface="+mn-lt"/>
              </a:rPr>
              <a:t>– Can easily include extra objectives (latency, fairness, cost).</a:t>
            </a:r>
            <a:endParaRPr lang="en-US"/>
          </a:p>
          <a:p>
            <a:endParaRPr lang="en-US"/>
          </a:p>
        </p:txBody>
      </p:sp>
    </p:spTree>
    <p:extLst>
      <p:ext uri="{BB962C8B-B14F-4D97-AF65-F5344CB8AC3E}">
        <p14:creationId xmlns:p14="http://schemas.microsoft.com/office/powerpoint/2010/main" val="1411201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Airplane with solid fill">
            <a:extLst>
              <a:ext uri="{FF2B5EF4-FFF2-40B4-BE49-F238E27FC236}">
                <a16:creationId xmlns:a16="http://schemas.microsoft.com/office/drawing/2014/main" id="{BC17DD12-651B-2C77-99E1-B567E279200D}"/>
              </a:ext>
            </a:extLst>
          </p:cNvPr>
          <p:cNvPicPr>
            <a:picLocks noChangeAspect="1"/>
          </p:cNvPicPr>
          <p:nvPr/>
        </p:nvPicPr>
        <p:blipFill>
          <a:blip r:embed="rId2">
            <a:alphaModFix amt="6000"/>
            <a:extLst>
              <a:ext uri="{96DAC541-7B7A-43D3-8B79-37D633B846F1}">
                <asvg:svgBlip xmlns:asvg="http://schemas.microsoft.com/office/drawing/2016/SVG/main" r:embed="rId3"/>
              </a:ext>
            </a:extLst>
          </a:blip>
          <a:stretch>
            <a:fillRect/>
          </a:stretch>
        </p:blipFill>
        <p:spPr>
          <a:xfrm>
            <a:off x="4318000" y="-79602"/>
            <a:ext cx="6618514" cy="6618514"/>
          </a:xfrm>
          <a:prstGeom prst="rect">
            <a:avLst/>
          </a:prstGeom>
        </p:spPr>
      </p:pic>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315527" y="1862761"/>
            <a:ext cx="6096000" cy="1622367"/>
          </a:xfrm>
        </p:spPr>
        <p:txBody>
          <a:bodyPr/>
          <a:lstStyle/>
          <a:p>
            <a:r>
              <a:rPr lang="en-US" sz="350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25</a:t>
            </a:fld>
            <a:endParaRPr lang="en-U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745129" y="283377"/>
            <a:ext cx="4031030" cy="581891"/>
          </a:xfrm>
        </p:spPr>
        <p:txBody>
          <a:bodyPr>
            <a:normAutofit fontScale="90000"/>
          </a:bodyPr>
          <a:lstStyle/>
          <a:p>
            <a:r>
              <a:rPr lang="en-US"/>
              <a:t>Two-phase 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93618" y="1398554"/>
            <a:ext cx="4623076" cy="365125"/>
          </a:xfrm>
        </p:spPr>
        <p:txBody>
          <a:bodyPr vert="horz" lIns="91440" tIns="45720" rIns="91440" bIns="45720" rtlCol="0" anchor="t">
            <a:normAutofit lnSpcReduction="10000"/>
          </a:bodyPr>
          <a:lstStyle/>
          <a:p>
            <a:r>
              <a:rPr lang="en-US"/>
              <a:t>PHASE-1</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7021099" y="1398553"/>
            <a:ext cx="4031945" cy="365125"/>
          </a:xfrm>
        </p:spPr>
        <p:txBody>
          <a:bodyPr>
            <a:normAutofit lnSpcReduction="10000"/>
          </a:bodyPr>
          <a:lstStyle/>
          <a:p>
            <a:r>
              <a:rPr lang="en-US"/>
              <a:t>PHASE-2</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3603047" y="4346241"/>
            <a:ext cx="2085975" cy="420496"/>
          </a:xfrm>
        </p:spPr>
        <p:txBody>
          <a:bodyPr>
            <a:normAutofit/>
          </a:bodyPr>
          <a:lstStyle/>
          <a:p>
            <a:r>
              <a:rPr lang="en-US" sz="2200"/>
              <a:t>WHY</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a:p>
        </p:txBody>
      </p:sp>
      <p:sp>
        <p:nvSpPr>
          <p:cNvPr id="11" name="Rectangle 1">
            <a:extLst>
              <a:ext uri="{FF2B5EF4-FFF2-40B4-BE49-F238E27FC236}">
                <a16:creationId xmlns:a16="http://schemas.microsoft.com/office/drawing/2014/main" id="{E7B0DBF2-4917-3C78-1376-2A506CA87D66}"/>
              </a:ext>
            </a:extLst>
          </p:cNvPr>
          <p:cNvSpPr>
            <a:spLocks noChangeArrowheads="1"/>
          </p:cNvSpPr>
          <p:nvPr/>
        </p:nvSpPr>
        <p:spPr bwMode="auto">
          <a:xfrm>
            <a:off x="561110" y="1735282"/>
            <a:ext cx="487853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tx1"/>
                </a:solidFill>
                <a:effectLst/>
              </a:rPr>
              <a:t>Calculate how much workload (utilization cap) each server can handle under the global power budget.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tx1"/>
                </a:solidFill>
                <a:effectLst/>
              </a:rPr>
              <a:t>Uses reward-to-power efficiency to set these caps.</a:t>
            </a:r>
          </a:p>
        </p:txBody>
      </p:sp>
      <p:sp>
        <p:nvSpPr>
          <p:cNvPr id="16" name="Rectangle 2">
            <a:extLst>
              <a:ext uri="{FF2B5EF4-FFF2-40B4-BE49-F238E27FC236}">
                <a16:creationId xmlns:a16="http://schemas.microsoft.com/office/drawing/2014/main" id="{19C3FA76-B13E-22FD-2B35-57F663F48B97}"/>
              </a:ext>
            </a:extLst>
          </p:cNvPr>
          <p:cNvSpPr>
            <a:spLocks noChangeArrowheads="1"/>
          </p:cNvSpPr>
          <p:nvPr/>
        </p:nvSpPr>
        <p:spPr bwMode="auto">
          <a:xfrm>
            <a:off x="5849203" y="1668838"/>
            <a:ext cx="6037998" cy="149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tx1"/>
                </a:solidFill>
                <a:effectLst/>
              </a:rPr>
              <a:t>Assign tasks to servers within the given caps.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tx1"/>
                </a:solidFill>
                <a:effectLst/>
              </a:rPr>
              <a:t>Formulated as a Minimum Cost Maximum Flow (MCMF) problem.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tx1"/>
                </a:solidFill>
                <a:effectLst/>
              </a:rPr>
              <a:t>Two approaches: EAA-NTS (no task split) and EAA-TS (with task split).</a:t>
            </a:r>
          </a:p>
        </p:txBody>
      </p:sp>
      <p:sp>
        <p:nvSpPr>
          <p:cNvPr id="24" name="Rectangle 23">
            <a:extLst>
              <a:ext uri="{FF2B5EF4-FFF2-40B4-BE49-F238E27FC236}">
                <a16:creationId xmlns:a16="http://schemas.microsoft.com/office/drawing/2014/main" id="{FC83B079-6252-5048-2C63-49F81AD12C7F}"/>
              </a:ext>
            </a:extLst>
          </p:cNvPr>
          <p:cNvSpPr/>
          <p:nvPr/>
        </p:nvSpPr>
        <p:spPr>
          <a:xfrm flipH="1">
            <a:off x="5616285" y="815686"/>
            <a:ext cx="72737" cy="25527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EdgeSimPy Logo">
            <a:extLst>
              <a:ext uri="{FF2B5EF4-FFF2-40B4-BE49-F238E27FC236}">
                <a16:creationId xmlns:a16="http://schemas.microsoft.com/office/drawing/2014/main" id="{11EB1497-BE0E-BC7A-6E7D-8704C83FA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882" y="3932751"/>
            <a:ext cx="1078280" cy="10782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EFC8D08-92A8-5FBD-9BA3-A2E4C731406E}"/>
              </a:ext>
            </a:extLst>
          </p:cNvPr>
          <p:cNvSpPr txBox="1"/>
          <p:nvPr/>
        </p:nvSpPr>
        <p:spPr>
          <a:xfrm>
            <a:off x="6298170" y="4266139"/>
            <a:ext cx="6099462" cy="430887"/>
          </a:xfrm>
          <a:prstGeom prst="rect">
            <a:avLst/>
          </a:prstGeom>
          <a:noFill/>
        </p:spPr>
        <p:txBody>
          <a:bodyPr wrap="square">
            <a:spAutoFit/>
          </a:bodyPr>
          <a:lstStyle/>
          <a:p>
            <a:r>
              <a:rPr lang="en-US" sz="2200"/>
              <a:t>  ??</a:t>
            </a:r>
          </a:p>
        </p:txBody>
      </p:sp>
      <p:sp>
        <p:nvSpPr>
          <p:cNvPr id="34" name="TextBox 33">
            <a:extLst>
              <a:ext uri="{FF2B5EF4-FFF2-40B4-BE49-F238E27FC236}">
                <a16:creationId xmlns:a16="http://schemas.microsoft.com/office/drawing/2014/main" id="{40C6BFD9-D732-D29E-1731-EF6A9097BA75}"/>
              </a:ext>
            </a:extLst>
          </p:cNvPr>
          <p:cNvSpPr txBox="1"/>
          <p:nvPr/>
        </p:nvSpPr>
        <p:spPr>
          <a:xfrm>
            <a:off x="2699019" y="5096748"/>
            <a:ext cx="6648882" cy="369332"/>
          </a:xfrm>
          <a:prstGeom prst="rect">
            <a:avLst/>
          </a:prstGeom>
          <a:noFill/>
        </p:spPr>
        <p:txBody>
          <a:bodyPr wrap="square">
            <a:spAutoFit/>
          </a:bodyPr>
          <a:lstStyle/>
          <a:p>
            <a:r>
              <a:rPr lang="en-US"/>
              <a:t>Provides a realistic simulation of task arrivals, server workloads</a:t>
            </a:r>
          </a:p>
        </p:txBody>
      </p:sp>
      <p:sp>
        <p:nvSpPr>
          <p:cNvPr id="36" name="TextBox 35">
            <a:extLst>
              <a:ext uri="{FF2B5EF4-FFF2-40B4-BE49-F238E27FC236}">
                <a16:creationId xmlns:a16="http://schemas.microsoft.com/office/drawing/2014/main" id="{7390E33D-385F-0E18-180E-CDA56F3DEAF3}"/>
              </a:ext>
            </a:extLst>
          </p:cNvPr>
          <p:cNvSpPr txBox="1"/>
          <p:nvPr/>
        </p:nvSpPr>
        <p:spPr>
          <a:xfrm>
            <a:off x="3145959" y="5448513"/>
            <a:ext cx="6164406" cy="369332"/>
          </a:xfrm>
          <a:prstGeom prst="rect">
            <a:avLst/>
          </a:prstGeom>
          <a:noFill/>
        </p:spPr>
        <p:txBody>
          <a:bodyPr wrap="square">
            <a:spAutoFit/>
          </a:bodyPr>
          <a:lstStyle/>
          <a:p>
            <a:r>
              <a:rPr lang="en-US"/>
              <a:t>Ability to </a:t>
            </a:r>
            <a:r>
              <a:rPr lang="en-US" b="1"/>
              <a:t>track resource usage and power consumption</a:t>
            </a:r>
            <a:endParaRPr lang="en-US"/>
          </a:p>
        </p:txBody>
      </p:sp>
      <p:sp>
        <p:nvSpPr>
          <p:cNvPr id="38" name="TextBox 37">
            <a:extLst>
              <a:ext uri="{FF2B5EF4-FFF2-40B4-BE49-F238E27FC236}">
                <a16:creationId xmlns:a16="http://schemas.microsoft.com/office/drawing/2014/main" id="{CB57B335-8C83-34A4-BE7F-B865E900C3A5}"/>
              </a:ext>
            </a:extLst>
          </p:cNvPr>
          <p:cNvSpPr txBox="1"/>
          <p:nvPr/>
        </p:nvSpPr>
        <p:spPr>
          <a:xfrm>
            <a:off x="2115850" y="5865802"/>
            <a:ext cx="8462096" cy="369332"/>
          </a:xfrm>
          <a:prstGeom prst="rect">
            <a:avLst/>
          </a:prstGeom>
          <a:noFill/>
        </p:spPr>
        <p:txBody>
          <a:bodyPr wrap="square">
            <a:spAutoFit/>
          </a:bodyPr>
          <a:lstStyle/>
          <a:p>
            <a:r>
              <a:rPr lang="en-US"/>
              <a:t>Let's us test and compare algorithms (MUD, EAA, CI) under controlled scenarios.</a:t>
            </a:r>
          </a:p>
        </p:txBody>
      </p:sp>
      <p:pic>
        <p:nvPicPr>
          <p:cNvPr id="40" name="Graphic 39" descr="Right pointing backhand index with solid fill">
            <a:extLst>
              <a:ext uri="{FF2B5EF4-FFF2-40B4-BE49-F238E27FC236}">
                <a16:creationId xmlns:a16="http://schemas.microsoft.com/office/drawing/2014/main" id="{C501140F-496B-CA4C-40C2-C33C7E228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229" y="5169873"/>
            <a:ext cx="278640" cy="278640"/>
          </a:xfrm>
          <a:prstGeom prst="rect">
            <a:avLst/>
          </a:prstGeom>
        </p:spPr>
      </p:pic>
      <p:pic>
        <p:nvPicPr>
          <p:cNvPr id="41" name="Graphic 40" descr="Right pointing backhand index with solid fill">
            <a:extLst>
              <a:ext uri="{FF2B5EF4-FFF2-40B4-BE49-F238E27FC236}">
                <a16:creationId xmlns:a16="http://schemas.microsoft.com/office/drawing/2014/main" id="{5D7286B6-2B94-C592-8851-D0D133A9C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9669" y="5956494"/>
            <a:ext cx="278640" cy="278640"/>
          </a:xfrm>
          <a:prstGeom prst="rect">
            <a:avLst/>
          </a:prstGeom>
        </p:spPr>
      </p:pic>
      <p:pic>
        <p:nvPicPr>
          <p:cNvPr id="42" name="Graphic 41" descr="Right pointing backhand index with solid fill">
            <a:extLst>
              <a:ext uri="{FF2B5EF4-FFF2-40B4-BE49-F238E27FC236}">
                <a16:creationId xmlns:a16="http://schemas.microsoft.com/office/drawing/2014/main" id="{3493E40A-AA5D-3A12-E407-435632A4F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983" y="5482884"/>
            <a:ext cx="278640" cy="27864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399309" y="68263"/>
            <a:ext cx="2315441" cy="846931"/>
          </a:xfrm>
        </p:spPr>
        <p:txBody>
          <a:bodyPr>
            <a:normAutofit fontScale="90000"/>
          </a:bodyPr>
          <a:lstStyle/>
          <a:p>
            <a:r>
              <a:rPr lang="en-US"/>
              <a:t> workflow</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lnSpcReduction="10000"/>
          </a:bodyPr>
          <a:lstStyle/>
          <a:p>
            <a:r>
              <a:rPr lang="en-US" b="1"/>
              <a:t>System modelling</a:t>
            </a:r>
            <a:endParaRPr lang="en-US"/>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b="1"/>
              <a:t>Phase 1</a:t>
            </a:r>
            <a:endParaRPr lang="en-US"/>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b="1"/>
              <a:t>Phase 2</a:t>
            </a:r>
            <a:endParaRPr lang="en-US"/>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b="1"/>
              <a:t>Final implementation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b="1"/>
              <a:t>Defining edge servers' specifications and tasks</a:t>
            </a:r>
            <a:endParaRPr lang="en-IN" b="1"/>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b="1"/>
              <a:t>MUD algorithm implementation </a:t>
            </a:r>
            <a:endParaRPr lang="en-US"/>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b="1"/>
              <a:t>EAP algorithm implementation </a:t>
            </a:r>
            <a:endParaRPr lang="en-US"/>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b="1"/>
              <a:t>Final result through simulation</a:t>
            </a:r>
            <a:endParaRPr lang="en-US"/>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a:p>
        </p:txBody>
      </p:sp>
      <p:pic>
        <p:nvPicPr>
          <p:cNvPr id="46" name="Graphic 45" descr="Wave with solid fill">
            <a:extLst>
              <a:ext uri="{FF2B5EF4-FFF2-40B4-BE49-F238E27FC236}">
                <a16:creationId xmlns:a16="http://schemas.microsoft.com/office/drawing/2014/main" id="{A9B6CA38-4696-795F-58E4-EE4850BDFF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112" y="-58110"/>
            <a:ext cx="914400" cy="914400"/>
          </a:xfrm>
          <a:prstGeom prst="rect">
            <a:avLst/>
          </a:prstGeom>
        </p:spPr>
      </p:pic>
      <p:pic>
        <p:nvPicPr>
          <p:cNvPr id="44" name="Graphic 43" descr="Internet with solid fill">
            <a:extLst>
              <a:ext uri="{FF2B5EF4-FFF2-40B4-BE49-F238E27FC236}">
                <a16:creationId xmlns:a16="http://schemas.microsoft.com/office/drawing/2014/main" id="{12E71E96-62F8-D1F3-9CFC-F370BF839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9399" y="5060373"/>
            <a:ext cx="914400" cy="914400"/>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59377" y="324254"/>
            <a:ext cx="5093278" cy="1325563"/>
          </a:xfrm>
        </p:spPr>
        <p:txBody>
          <a:bodyPr/>
          <a:lstStyle/>
          <a:p>
            <a:r>
              <a:rPr lang="en-US"/>
              <a:t>Implementation strategy:</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5</a:t>
            </a:fld>
            <a:endParaRPr lang="en-US"/>
          </a:p>
        </p:txBody>
      </p:sp>
      <p:sp>
        <p:nvSpPr>
          <p:cNvPr id="11" name="Rectangle 3">
            <a:extLst>
              <a:ext uri="{FF2B5EF4-FFF2-40B4-BE49-F238E27FC236}">
                <a16:creationId xmlns:a16="http://schemas.microsoft.com/office/drawing/2014/main" id="{75D1B00B-706E-B33B-06E7-9E9A2262B165}"/>
              </a:ext>
            </a:extLst>
          </p:cNvPr>
          <p:cNvSpPr>
            <a:spLocks noChangeArrowheads="1"/>
          </p:cNvSpPr>
          <p:nvPr/>
        </p:nvSpPr>
        <p:spPr bwMode="auto">
          <a:xfrm>
            <a:off x="472885" y="2216790"/>
            <a:ext cx="1171911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mj-lt"/>
              </a:rPr>
              <a:t>mud.py</a:t>
            </a:r>
            <a:r>
              <a:rPr kumimoji="0" lang="en-US" altLang="en-US" sz="2200" b="0" i="0" u="none" strike="noStrike" cap="none" normalizeH="0" baseline="0">
                <a:ln>
                  <a:noFill/>
                </a:ln>
                <a:solidFill>
                  <a:schemeClr val="tx1"/>
                </a:solidFill>
                <a:effectLst/>
                <a:latin typeface="+mj-lt"/>
              </a:rPr>
              <a:t> → Phase 1 algorithm: finds max utilization caps for each server under the global power budget.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mj-lt"/>
              </a:rPr>
              <a:t>eaa_nts.py</a:t>
            </a:r>
            <a:r>
              <a:rPr kumimoji="0" lang="en-US" altLang="en-US" sz="2200" b="0" i="0" u="none" strike="noStrike" cap="none" normalizeH="0" baseline="0">
                <a:ln>
                  <a:noFill/>
                </a:ln>
                <a:solidFill>
                  <a:schemeClr val="tx1"/>
                </a:solidFill>
                <a:effectLst/>
                <a:latin typeface="+mj-lt"/>
              </a:rPr>
              <a:t> → Task selection policy (which tasks should be offloaded).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mj-lt"/>
              </a:rPr>
              <a:t>eaa_ts.py</a:t>
            </a:r>
            <a:r>
              <a:rPr kumimoji="0" lang="en-US" altLang="en-US" sz="2200" b="0" i="0" u="none" strike="noStrike" cap="none" normalizeH="0" baseline="0">
                <a:ln>
                  <a:noFill/>
                </a:ln>
                <a:solidFill>
                  <a:schemeClr val="tx1"/>
                </a:solidFill>
                <a:effectLst/>
                <a:latin typeface="+mj-lt"/>
              </a:rPr>
              <a:t> → Server selection policy (which edge server executes each task).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mj-lt"/>
              </a:rPr>
              <a:t>main.py</a:t>
            </a:r>
            <a:r>
              <a:rPr kumimoji="0" lang="en-US" altLang="en-US" sz="2200" b="0" i="0" u="none" strike="noStrike" cap="none" normalizeH="0" baseline="0">
                <a:ln>
                  <a:noFill/>
                </a:ln>
                <a:solidFill>
                  <a:schemeClr val="tx1"/>
                </a:solidFill>
                <a:effectLst/>
                <a:latin typeface="+mj-lt"/>
              </a:rPr>
              <a:t> → Integrates everything with </a:t>
            </a:r>
            <a:r>
              <a:rPr kumimoji="0" lang="en-US" altLang="en-US" sz="2200" b="1" i="0" u="none" strike="noStrike" cap="none" normalizeH="0" baseline="0">
                <a:ln>
                  <a:noFill/>
                </a:ln>
                <a:solidFill>
                  <a:schemeClr val="tx1"/>
                </a:solidFill>
                <a:effectLst/>
                <a:latin typeface="+mj-lt"/>
              </a:rPr>
              <a:t>EdgeSimPy</a:t>
            </a:r>
            <a:r>
              <a:rPr kumimoji="0" lang="en-US" altLang="en-US" sz="2200" b="0" i="0" u="none" strike="noStrike" cap="none" normalizeH="0" baseline="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a:ln>
                <a:noFill/>
              </a:ln>
              <a:solidFill>
                <a:schemeClr val="tx1"/>
              </a:solidFill>
              <a:effectLst/>
              <a:latin typeface="+mj-lt"/>
            </a:endParaRPr>
          </a:p>
          <a:p>
            <a:pPr lvl="1" eaLnBrk="0" fontAlgn="base" hangingPunct="0">
              <a:spcBef>
                <a:spcPct val="0"/>
              </a:spcBef>
              <a:spcAft>
                <a:spcPct val="0"/>
              </a:spcAft>
              <a:buFontTx/>
              <a:buChar char="•"/>
            </a:pPr>
            <a:r>
              <a:rPr kumimoji="0" lang="en-US" altLang="en-US" b="0" i="0" u="none" strike="noStrike" cap="none" normalizeH="0" baseline="0">
                <a:ln>
                  <a:noFill/>
                </a:ln>
                <a:solidFill>
                  <a:schemeClr val="tx1"/>
                </a:solidFill>
                <a:effectLst/>
                <a:latin typeface="+mj-lt"/>
              </a:rPr>
              <a:t>Defines the environment (tasks, servers, events).</a:t>
            </a:r>
          </a:p>
          <a:p>
            <a:pPr lvl="1" eaLnBrk="0" fontAlgn="base" hangingPunct="0">
              <a:spcBef>
                <a:spcPct val="0"/>
              </a:spcBef>
              <a:spcAft>
                <a:spcPct val="0"/>
              </a:spcAft>
              <a:buFontTx/>
              <a:buChar char="•"/>
            </a:pPr>
            <a:r>
              <a:rPr kumimoji="0" lang="en-US" altLang="en-US" b="0" i="0" u="none" strike="noStrike" cap="none" normalizeH="0" baseline="0">
                <a:ln>
                  <a:noFill/>
                </a:ln>
                <a:solidFill>
                  <a:schemeClr val="tx1"/>
                </a:solidFill>
                <a:effectLst/>
                <a:latin typeface="+mj-lt"/>
              </a:rPr>
              <a:t>Applies MUD for utilization caps.</a:t>
            </a:r>
          </a:p>
          <a:p>
            <a:pPr lvl="1" eaLnBrk="0" fontAlgn="base" hangingPunct="0">
              <a:spcBef>
                <a:spcPct val="0"/>
              </a:spcBef>
              <a:spcAft>
                <a:spcPct val="0"/>
              </a:spcAft>
              <a:buFontTx/>
              <a:buChar char="•"/>
            </a:pPr>
            <a:r>
              <a:rPr kumimoji="0" lang="en-US" altLang="en-US" b="0" i="0" u="none" strike="noStrike" cap="none" normalizeH="0" baseline="0">
                <a:ln>
                  <a:noFill/>
                </a:ln>
                <a:solidFill>
                  <a:schemeClr val="tx1"/>
                </a:solidFill>
                <a:effectLst/>
                <a:latin typeface="+mj-lt"/>
              </a:rPr>
              <a:t>Uses EAA-NTS and EAA-TS for final task offloading.</a:t>
            </a:r>
          </a:p>
          <a:p>
            <a:pPr lvl="1" eaLnBrk="0" fontAlgn="base" hangingPunct="0">
              <a:spcBef>
                <a:spcPct val="0"/>
              </a:spcBef>
              <a:spcAft>
                <a:spcPct val="0"/>
              </a:spcAft>
              <a:buFontTx/>
              <a:buChar char="•"/>
            </a:pPr>
            <a:r>
              <a:rPr kumimoji="0" lang="en-US" altLang="en-US" b="0" i="0" u="none" strike="noStrike" cap="none" normalizeH="0" baseline="0">
                <a:ln>
                  <a:noFill/>
                </a:ln>
                <a:solidFill>
                  <a:schemeClr val="tx1"/>
                </a:solidFill>
                <a:effectLst/>
                <a:latin typeface="+mj-lt"/>
              </a:rPr>
              <a:t>Runs the simulation and outputs performance metrics (reward, utilization, power).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95430-4498-E109-F27B-9319C4AFD10B}"/>
              </a:ext>
            </a:extLst>
          </p:cNvPr>
          <p:cNvSpPr>
            <a:spLocks noGrp="1"/>
          </p:cNvSpPr>
          <p:nvPr>
            <p:ph type="title"/>
          </p:nvPr>
        </p:nvSpPr>
        <p:spPr>
          <a:xfrm>
            <a:off x="911268" y="93728"/>
            <a:ext cx="10369464" cy="537468"/>
          </a:xfrm>
        </p:spPr>
        <p:txBody>
          <a:bodyPr/>
          <a:lstStyle/>
          <a:p>
            <a:r>
              <a:rPr lang="en-US"/>
              <a:t>Architecture diagram</a:t>
            </a:r>
          </a:p>
        </p:txBody>
      </p:sp>
      <p:sp>
        <p:nvSpPr>
          <p:cNvPr id="3" name="Date Placeholder 2">
            <a:extLst>
              <a:ext uri="{FF2B5EF4-FFF2-40B4-BE49-F238E27FC236}">
                <a16:creationId xmlns:a16="http://schemas.microsoft.com/office/drawing/2014/main" id="{3F1AA7F3-2F7C-CFF0-CC55-3982E2E5666B}"/>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BBC307AD-60E0-7A12-5117-A4EF49D591D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511CF96-FA1E-E2C6-BF8D-6890A6AC2E70}"/>
              </a:ext>
            </a:extLst>
          </p:cNvPr>
          <p:cNvSpPr>
            <a:spLocks noGrp="1"/>
          </p:cNvSpPr>
          <p:nvPr>
            <p:ph type="sldNum" sz="quarter" idx="12"/>
          </p:nvPr>
        </p:nvSpPr>
        <p:spPr/>
        <p:txBody>
          <a:bodyPr/>
          <a:lstStyle/>
          <a:p>
            <a:fld id="{B5CEABB6-07DC-46E8-9B57-56EC44A396E5}" type="slidenum">
              <a:rPr lang="en-US" smtClean="0"/>
              <a:t>6</a:t>
            </a:fld>
            <a:endParaRPr lang="en-US"/>
          </a:p>
        </p:txBody>
      </p:sp>
      <p:sp>
        <p:nvSpPr>
          <p:cNvPr id="8" name="TextBox 7">
            <a:extLst>
              <a:ext uri="{FF2B5EF4-FFF2-40B4-BE49-F238E27FC236}">
                <a16:creationId xmlns:a16="http://schemas.microsoft.com/office/drawing/2014/main" id="{210C38EA-0DF5-6ACF-AE06-29A7D8C0D71F}"/>
              </a:ext>
            </a:extLst>
          </p:cNvPr>
          <p:cNvSpPr txBox="1"/>
          <p:nvPr/>
        </p:nvSpPr>
        <p:spPr>
          <a:xfrm>
            <a:off x="6866031" y="1995754"/>
            <a:ext cx="48512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IoT devices generate tasks that are processed by nearby edge servers. The </a:t>
            </a:r>
            <a:r>
              <a:rPr lang="en-US" sz="2000" b="1"/>
              <a:t>MUD algorithm</a:t>
            </a:r>
            <a:r>
              <a:rPr lang="en-US" sz="2000"/>
              <a:t> selects suitable servers based on utility and resources, while the </a:t>
            </a:r>
            <a:r>
              <a:rPr lang="en-US" sz="2000" b="1"/>
              <a:t>EAP algorithm</a:t>
            </a:r>
            <a:r>
              <a:rPr lang="en-US" sz="2000"/>
              <a:t> optimizes energy and performance. Tasks that cannot be handled locally are offloaded to the </a:t>
            </a:r>
            <a:r>
              <a:rPr lang="en-US" sz="2000" b="1"/>
              <a:t>cloud</a:t>
            </a:r>
            <a:r>
              <a:rPr lang="en-US" sz="2000"/>
              <a:t>. This ensures low latency, balanced workload, and efficient energy use.</a:t>
            </a:r>
          </a:p>
        </p:txBody>
      </p:sp>
      <p:pic>
        <p:nvPicPr>
          <p:cNvPr id="10" name="Content Placeholder 9">
            <a:extLst>
              <a:ext uri="{FF2B5EF4-FFF2-40B4-BE49-F238E27FC236}">
                <a16:creationId xmlns:a16="http://schemas.microsoft.com/office/drawing/2014/main" id="{557ED6DD-20E6-0CCF-D6DC-5D109E736B17}"/>
              </a:ext>
            </a:extLst>
          </p:cNvPr>
          <p:cNvPicPr>
            <a:picLocks noGrp="1" noChangeAspect="1"/>
          </p:cNvPicPr>
          <p:nvPr>
            <p:ph sz="quarter" idx="16"/>
          </p:nvPr>
        </p:nvPicPr>
        <p:blipFill>
          <a:blip r:embed="rId2"/>
          <a:stretch>
            <a:fillRect/>
          </a:stretch>
        </p:blipFill>
        <p:spPr>
          <a:xfrm>
            <a:off x="256478" y="621366"/>
            <a:ext cx="6302083" cy="5946117"/>
          </a:xfrm>
          <a:prstGeom prst="rect">
            <a:avLst/>
          </a:prstGeom>
        </p:spPr>
      </p:pic>
    </p:spTree>
    <p:extLst>
      <p:ext uri="{BB962C8B-B14F-4D97-AF65-F5344CB8AC3E}">
        <p14:creationId xmlns:p14="http://schemas.microsoft.com/office/powerpoint/2010/main" val="359187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7653130" y="0"/>
            <a:ext cx="3439886" cy="989793"/>
          </a:xfrm>
        </p:spPr>
        <p:txBody>
          <a:bodyPr lIns="0"/>
          <a:lstStyle/>
          <a:p>
            <a:r>
              <a:rPr lang="en-US"/>
              <a:t>MUD algorithm</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6957960" y="709418"/>
            <a:ext cx="5393071" cy="5451323"/>
          </a:xfrm>
        </p:spPr>
        <p:txBody>
          <a:bodyPr vert="horz" lIns="91440" tIns="45720" rIns="91440" bIns="45720" rtlCol="0" anchor="t">
            <a:noAutofit/>
          </a:bodyPr>
          <a:lstStyle/>
          <a:p>
            <a:pPr eaLnBrk="0" fontAlgn="base" hangingPunct="0">
              <a:lnSpc>
                <a:spcPct val="100000"/>
              </a:lnSpc>
              <a:spcBef>
                <a:spcPct val="0"/>
              </a:spcBef>
              <a:spcAft>
                <a:spcPct val="0"/>
              </a:spcAft>
            </a:pPr>
            <a:br>
              <a:rPr lang="en-US"/>
            </a:br>
            <a:r>
              <a:rPr lang="en-US" altLang="en-US">
                <a:solidFill>
                  <a:schemeClr val="tx1"/>
                </a:solidFill>
                <a:latin typeface="+mj-lt"/>
              </a:rPr>
              <a:t>Set all servers’ utilization to zero and calculate idle system power.</a:t>
            </a:r>
          </a:p>
          <a:p>
            <a:pPr eaLnBrk="0" fontAlgn="base" hangingPunct="0">
              <a:lnSpc>
                <a:spcPct val="100000"/>
              </a:lnSpc>
              <a:spcBef>
                <a:spcPct val="0"/>
              </a:spcBef>
              <a:spcAft>
                <a:spcPct val="0"/>
              </a:spcAft>
            </a:pPr>
            <a:r>
              <a:rPr lang="en-US" altLang="en-US">
                <a:solidFill>
                  <a:schemeClr val="tx1"/>
                </a:solidFill>
                <a:latin typeface="+mj-lt"/>
              </a:rPr>
              <a:t>We search while tasks remain and power ≤ budget, search feasible assignments.</a:t>
            </a:r>
          </a:p>
          <a:p>
            <a:pPr eaLnBrk="0" fontAlgn="base" hangingPunct="0">
              <a:lnSpc>
                <a:spcPct val="100000"/>
              </a:lnSpc>
              <a:spcBef>
                <a:spcPct val="0"/>
              </a:spcBef>
              <a:spcAft>
                <a:spcPct val="0"/>
              </a:spcAft>
            </a:pPr>
            <a:r>
              <a:rPr lang="en-US" altLang="en-US">
                <a:solidFill>
                  <a:schemeClr val="tx1"/>
                </a:solidFill>
                <a:latin typeface="+mj-lt"/>
              </a:rPr>
              <a:t>For each task–server pair, reward-to-power efficiency is calculate.</a:t>
            </a:r>
          </a:p>
          <a:p>
            <a:pPr lvl="0" eaLnBrk="0" fontAlgn="base" hangingPunct="0">
              <a:lnSpc>
                <a:spcPct val="100000"/>
              </a:lnSpc>
              <a:spcBef>
                <a:spcPct val="0"/>
              </a:spcBef>
              <a:spcAft>
                <a:spcPct val="0"/>
              </a:spcAft>
            </a:pPr>
            <a:endParaRPr lang="en-US" altLang="en-US">
              <a:solidFill>
                <a:schemeClr val="tx1"/>
              </a:solidFill>
              <a:latin typeface="+mj-lt"/>
            </a:endParaRPr>
          </a:p>
          <a:p>
            <a:pPr lvl="0" eaLnBrk="0" fontAlgn="base" hangingPunct="0">
              <a:lnSpc>
                <a:spcPct val="100000"/>
              </a:lnSpc>
              <a:spcBef>
                <a:spcPct val="0"/>
              </a:spcBef>
              <a:spcAft>
                <a:spcPct val="0"/>
              </a:spcAft>
            </a:pPr>
            <a:endParaRPr lang="en-US" altLang="en-US">
              <a:solidFill>
                <a:schemeClr val="tx1"/>
              </a:solidFill>
              <a:latin typeface="+mj-lt"/>
            </a:endParaRPr>
          </a:p>
          <a:p>
            <a:pPr eaLnBrk="0" fontAlgn="base" hangingPunct="0">
              <a:lnSpc>
                <a:spcPct val="100000"/>
              </a:lnSpc>
              <a:spcBef>
                <a:spcPct val="0"/>
              </a:spcBef>
              <a:spcAft>
                <a:spcPct val="0"/>
              </a:spcAft>
            </a:pPr>
            <a:br>
              <a:rPr lang="en-US" altLang="en-US">
                <a:latin typeface="+mj-lt"/>
              </a:rPr>
            </a:br>
            <a:r>
              <a:rPr lang="en-US">
                <a:ea typeface="+mn-lt"/>
                <a:cs typeface="+mn-lt"/>
              </a:rPr>
              <a:t>Limits each server’s CPU usage to stay within total power cap.</a:t>
            </a:r>
            <a:br>
              <a:rPr lang="en-US">
                <a:ea typeface="+mn-lt"/>
                <a:cs typeface="+mn-lt"/>
              </a:rPr>
            </a:br>
            <a:r>
              <a:rPr lang="en-US" b="1">
                <a:solidFill>
                  <a:srgbClr val="404040"/>
                </a:solidFill>
                <a:ea typeface="+mn-lt"/>
                <a:cs typeface="+mn-lt"/>
              </a:rPr>
              <a:t>Power capping</a:t>
            </a:r>
            <a:r>
              <a:rPr lang="en-US">
                <a:solidFill>
                  <a:srgbClr val="404040"/>
                </a:solidFill>
                <a:ea typeface="+mn-lt"/>
                <a:cs typeface="+mn-lt"/>
              </a:rPr>
              <a:t> is the process of setting a maximum limit on the power consumption of a system to prevent overuse and ensure stable operation.</a:t>
            </a:r>
            <a:endParaRPr lang="en-US" altLang="en-US">
              <a:solidFill>
                <a:schemeClr val="tx1"/>
              </a:solidFill>
              <a:latin typeface="+mj-lt"/>
            </a:endParaRPr>
          </a:p>
          <a:p>
            <a:endParaRPr lang="en-US"/>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 shot of a computer program&#10;&#10;AI-generated content may be incorrect.">
            <a:extLst>
              <a:ext uri="{FF2B5EF4-FFF2-40B4-BE49-F238E27FC236}">
                <a16:creationId xmlns:a16="http://schemas.microsoft.com/office/drawing/2014/main" id="{E87B30D0-3748-4520-281C-3C85683933BE}"/>
              </a:ext>
            </a:extLst>
          </p:cNvPr>
          <p:cNvPicPr>
            <a:picLocks noChangeAspect="1"/>
          </p:cNvPicPr>
          <p:nvPr/>
        </p:nvPicPr>
        <p:blipFill>
          <a:blip r:embed="rId2"/>
          <a:stretch>
            <a:fillRect/>
          </a:stretch>
        </p:blipFill>
        <p:spPr>
          <a:xfrm>
            <a:off x="4734" y="-31315"/>
            <a:ext cx="6775465" cy="6889315"/>
          </a:xfrm>
          <a:prstGeom prst="rect">
            <a:avLst/>
          </a:prstGeom>
        </p:spPr>
      </p:pic>
    </p:spTree>
    <p:extLst>
      <p:ext uri="{BB962C8B-B14F-4D97-AF65-F5344CB8AC3E}">
        <p14:creationId xmlns:p14="http://schemas.microsoft.com/office/powerpoint/2010/main" val="473871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FA00E-91C9-7EA7-5A7D-CAAC25764E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324742-3DF9-6D3E-5E2A-78CE5C053E38}"/>
              </a:ext>
            </a:extLst>
          </p:cNvPr>
          <p:cNvSpPr>
            <a:spLocks noGrp="1"/>
          </p:cNvSpPr>
          <p:nvPr>
            <p:ph type="title"/>
          </p:nvPr>
        </p:nvSpPr>
        <p:spPr>
          <a:xfrm>
            <a:off x="7653130" y="0"/>
            <a:ext cx="3439886" cy="989793"/>
          </a:xfrm>
        </p:spPr>
        <p:txBody>
          <a:bodyPr lIns="0"/>
          <a:lstStyle/>
          <a:p>
            <a:r>
              <a:rPr lang="en-US"/>
              <a:t>CONT...</a:t>
            </a:r>
          </a:p>
        </p:txBody>
      </p:sp>
      <p:sp>
        <p:nvSpPr>
          <p:cNvPr id="75" name="Text Placeholder 74">
            <a:extLst>
              <a:ext uri="{FF2B5EF4-FFF2-40B4-BE49-F238E27FC236}">
                <a16:creationId xmlns:a16="http://schemas.microsoft.com/office/drawing/2014/main" id="{EEA97DA1-198C-0CA1-A529-AC971D281269}"/>
              </a:ext>
            </a:extLst>
          </p:cNvPr>
          <p:cNvSpPr>
            <a:spLocks noGrp="1"/>
          </p:cNvSpPr>
          <p:nvPr>
            <p:ph type="body" sz="quarter" idx="16"/>
          </p:nvPr>
        </p:nvSpPr>
        <p:spPr>
          <a:xfrm>
            <a:off x="6780068" y="663560"/>
            <a:ext cx="5351318" cy="4344858"/>
          </a:xfrm>
        </p:spPr>
        <p:txBody>
          <a:bodyPr vert="horz" lIns="91440" tIns="45720" rIns="91440" bIns="45720" rtlCol="0" anchor="t">
            <a:noAutofit/>
          </a:bodyPr>
          <a:lstStyle/>
          <a:p>
            <a:pPr lvl="0" eaLnBrk="0" fontAlgn="base" hangingPunct="0">
              <a:lnSpc>
                <a:spcPct val="100000"/>
              </a:lnSpc>
              <a:spcBef>
                <a:spcPct val="0"/>
              </a:spcBef>
              <a:spcAft>
                <a:spcPct val="0"/>
              </a:spcAft>
            </a:pPr>
            <a:br>
              <a:rPr lang="en-US"/>
            </a:br>
            <a:endParaRPr lang="en-US" b="1">
              <a:solidFill>
                <a:srgbClr val="404040"/>
              </a:solidFill>
            </a:endParaRPr>
          </a:p>
        </p:txBody>
      </p:sp>
      <p:sp>
        <p:nvSpPr>
          <p:cNvPr id="2" name="Date Placeholder 1">
            <a:extLst>
              <a:ext uri="{FF2B5EF4-FFF2-40B4-BE49-F238E27FC236}">
                <a16:creationId xmlns:a16="http://schemas.microsoft.com/office/drawing/2014/main" id="{575DEBE8-A386-2E2C-064D-FB0877F92BFA}"/>
              </a:ext>
            </a:extLst>
          </p:cNvPr>
          <p:cNvSpPr>
            <a:spLocks noGrp="1"/>
          </p:cNvSpPr>
          <p:nvPr>
            <p:ph type="dt" sz="half" idx="10"/>
          </p:nvPr>
        </p:nvSpPr>
        <p:spPr>
          <a:xfrm>
            <a:off x="838200" y="6356350"/>
            <a:ext cx="2743200" cy="365125"/>
          </a:xfrm>
        </p:spPr>
        <p:txBody>
          <a:bodyPr/>
          <a:lstStyle/>
          <a:p>
            <a:r>
              <a:rPr lang="en-US"/>
              <a:t>20XX</a:t>
            </a:r>
          </a:p>
        </p:txBody>
      </p:sp>
      <p:sp>
        <p:nvSpPr>
          <p:cNvPr id="3" name="Footer Placeholder 2">
            <a:extLst>
              <a:ext uri="{FF2B5EF4-FFF2-40B4-BE49-F238E27FC236}">
                <a16:creationId xmlns:a16="http://schemas.microsoft.com/office/drawing/2014/main" id="{DDC957A2-13FC-FEAC-2263-038DF009441E}"/>
              </a:ext>
            </a:extLst>
          </p:cNvPr>
          <p:cNvSpPr>
            <a:spLocks noGrp="1"/>
          </p:cNvSpPr>
          <p:nvPr>
            <p:ph type="ftr" sz="quarter" idx="11"/>
          </p:nvPr>
        </p:nvSpPr>
        <p:spPr>
          <a:xfrm>
            <a:off x="4038600" y="6356350"/>
            <a:ext cx="4114800" cy="365125"/>
          </a:xfrm>
        </p:spPr>
        <p:txBody>
          <a:bodyPr/>
          <a:lstStyle/>
          <a:p>
            <a:r>
              <a:rPr lang="en-US"/>
              <a:t>Pitch Deck</a:t>
            </a:r>
          </a:p>
        </p:txBody>
      </p:sp>
      <p:sp>
        <p:nvSpPr>
          <p:cNvPr id="5" name="Slide Number Placeholder 4">
            <a:extLst>
              <a:ext uri="{FF2B5EF4-FFF2-40B4-BE49-F238E27FC236}">
                <a16:creationId xmlns:a16="http://schemas.microsoft.com/office/drawing/2014/main" id="{3FAEEA69-E641-4BC5-C1B9-CCE51CE0DC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a:p>
        </p:txBody>
      </p:sp>
      <p:cxnSp>
        <p:nvCxnSpPr>
          <p:cNvPr id="10" name="Straight Connector 9">
            <a:extLst>
              <a:ext uri="{FF2B5EF4-FFF2-40B4-BE49-F238E27FC236}">
                <a16:creationId xmlns:a16="http://schemas.microsoft.com/office/drawing/2014/main" id="{11167582-3D38-97BF-0198-633B390A5D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69F928-A899-AA85-81C5-F301409757D9}"/>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omputer screen shot of a program&#10;&#10;AI-generated content may be incorrect.">
            <a:extLst>
              <a:ext uri="{FF2B5EF4-FFF2-40B4-BE49-F238E27FC236}">
                <a16:creationId xmlns:a16="http://schemas.microsoft.com/office/drawing/2014/main" id="{E3540244-C578-69EF-0138-D9CCFB96DB6C}"/>
              </a:ext>
            </a:extLst>
          </p:cNvPr>
          <p:cNvPicPr>
            <a:picLocks noChangeAspect="1"/>
          </p:cNvPicPr>
          <p:nvPr/>
        </p:nvPicPr>
        <p:blipFill>
          <a:blip r:embed="rId2"/>
          <a:stretch>
            <a:fillRect/>
          </a:stretch>
        </p:blipFill>
        <p:spPr>
          <a:xfrm>
            <a:off x="-261" y="6003"/>
            <a:ext cx="6785454" cy="6845995"/>
          </a:xfrm>
          <a:prstGeom prst="rect">
            <a:avLst/>
          </a:prstGeom>
        </p:spPr>
      </p:pic>
      <p:sp>
        <p:nvSpPr>
          <p:cNvPr id="6" name="TextBox 5">
            <a:extLst>
              <a:ext uri="{FF2B5EF4-FFF2-40B4-BE49-F238E27FC236}">
                <a16:creationId xmlns:a16="http://schemas.microsoft.com/office/drawing/2014/main" id="{4F9F0A0D-AE03-1702-5624-2813312C18C3}"/>
              </a:ext>
            </a:extLst>
          </p:cNvPr>
          <p:cNvSpPr txBox="1"/>
          <p:nvPr/>
        </p:nvSpPr>
        <p:spPr>
          <a:xfrm>
            <a:off x="7056461" y="840054"/>
            <a:ext cx="495632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It calculates how much extra power the server ould use if the task is added, and then divides the task’s reward by this power increase. This gives a reward-per-power ratio.</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a:ea typeface="+mn-lt"/>
                <a:cs typeface="+mn-lt"/>
              </a:rPr>
              <a:t>The algorithm always picks the t</a:t>
            </a:r>
            <a:r>
              <a:rPr lang="en-US" b="1">
                <a:ea typeface="+mn-lt"/>
                <a:cs typeface="+mn-lt"/>
              </a:rPr>
              <a:t>ask–server pai</a:t>
            </a:r>
            <a:r>
              <a:rPr lang="en-US">
                <a:ea typeface="+mn-lt"/>
                <a:cs typeface="+mn-lt"/>
              </a:rPr>
              <a:t>r with the </a:t>
            </a:r>
            <a:r>
              <a:rPr lang="en-US" b="1">
                <a:ea typeface="+mn-lt"/>
                <a:cs typeface="+mn-lt"/>
              </a:rPr>
              <a:t>highest ratio.</a:t>
            </a:r>
            <a:endParaRPr lang="en-US"/>
          </a:p>
          <a:p>
            <a:endParaRPr lang="en-US"/>
          </a:p>
          <a:p>
            <a:endParaRPr lang="en-US"/>
          </a:p>
        </p:txBody>
      </p:sp>
    </p:spTree>
    <p:extLst>
      <p:ext uri="{BB962C8B-B14F-4D97-AF65-F5344CB8AC3E}">
        <p14:creationId xmlns:p14="http://schemas.microsoft.com/office/powerpoint/2010/main" val="385776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446C6E3-B9AA-29B8-E455-6F37819DC102}"/>
              </a:ext>
            </a:extLst>
          </p:cNvPr>
          <p:cNvSpPr>
            <a:spLocks noGrp="1"/>
          </p:cNvSpPr>
          <p:nvPr>
            <p:ph type="dt" sz="half" idx="10"/>
          </p:nvPr>
        </p:nvSpPr>
        <p:spPr/>
        <p:txBody>
          <a:bodyPr/>
          <a:lstStyle/>
          <a:p>
            <a:r>
              <a:rPr lang="en-US"/>
              <a:t>20XX</a:t>
            </a:r>
          </a:p>
        </p:txBody>
      </p:sp>
      <p:pic>
        <p:nvPicPr>
          <p:cNvPr id="7" name="Content Placeholder 6" descr="A screenshot of a computer program&#10;&#10;AI-generated content may be incorrect.">
            <a:extLst>
              <a:ext uri="{FF2B5EF4-FFF2-40B4-BE49-F238E27FC236}">
                <a16:creationId xmlns:a16="http://schemas.microsoft.com/office/drawing/2014/main" id="{EE162AB9-C581-797F-9498-CBAE5E05DDA2}"/>
              </a:ext>
            </a:extLst>
          </p:cNvPr>
          <p:cNvPicPr>
            <a:picLocks noGrp="1" noChangeAspect="1"/>
          </p:cNvPicPr>
          <p:nvPr>
            <p:ph sz="quarter" idx="16"/>
          </p:nvPr>
        </p:nvPicPr>
        <p:blipFill>
          <a:blip r:embed="rId2"/>
          <a:stretch>
            <a:fillRect/>
          </a:stretch>
        </p:blipFill>
        <p:spPr>
          <a:xfrm>
            <a:off x="7593369" y="166727"/>
            <a:ext cx="4160626" cy="6522262"/>
          </a:xfrm>
          <a:prstGeom prst="rect">
            <a:avLst/>
          </a:prstGeom>
        </p:spPr>
      </p:pic>
      <p:sp>
        <p:nvSpPr>
          <p:cNvPr id="9" name="TextBox 8">
            <a:extLst>
              <a:ext uri="{FF2B5EF4-FFF2-40B4-BE49-F238E27FC236}">
                <a16:creationId xmlns:a16="http://schemas.microsoft.com/office/drawing/2014/main" id="{194B31F9-9575-1886-7305-D305871429A0}"/>
              </a:ext>
            </a:extLst>
          </p:cNvPr>
          <p:cNvSpPr txBox="1"/>
          <p:nvPr/>
        </p:nvSpPr>
        <p:spPr>
          <a:xfrm>
            <a:off x="416560" y="264160"/>
            <a:ext cx="6207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EAA with Task Split</a:t>
            </a:r>
          </a:p>
        </p:txBody>
      </p:sp>
      <p:sp>
        <p:nvSpPr>
          <p:cNvPr id="11" name="TextBox 10">
            <a:extLst>
              <a:ext uri="{FF2B5EF4-FFF2-40B4-BE49-F238E27FC236}">
                <a16:creationId xmlns:a16="http://schemas.microsoft.com/office/drawing/2014/main" id="{FE76662A-F179-2E00-B231-7B1BE5A1CFAF}"/>
              </a:ext>
            </a:extLst>
          </p:cNvPr>
          <p:cNvSpPr txBox="1"/>
          <p:nvPr/>
        </p:nvSpPr>
        <p:spPr>
          <a:xfrm>
            <a:off x="416559" y="995680"/>
            <a:ext cx="586231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Objective : Maximize total reward from offloading by choosing where each task runs, under per‑server utilization caps derived from power limits and radio coverage constraints</a:t>
            </a:r>
          </a:p>
          <a:p>
            <a:pPr marL="285750" indent="-285750">
              <a:buFont typeface="Arial"/>
              <a:buChar char="•"/>
            </a:pPr>
            <a:endParaRPr lang="en-US"/>
          </a:p>
          <a:p>
            <a:pPr marL="285750" indent="-285750">
              <a:buFont typeface="Arial"/>
              <a:buChar char="•"/>
            </a:pPr>
            <a:r>
              <a:rPr lang="en-US">
                <a:ea typeface="+mn-lt"/>
                <a:cs typeface="+mn-lt"/>
              </a:rPr>
              <a:t>Convert reward maximization into a minimum‑cost flow by putting negative unit reward on task to server edges, so minimizing cost equals maximizing reward.</a:t>
            </a:r>
          </a:p>
          <a:p>
            <a:pPr marL="285750" indent="-285750">
              <a:buFont typeface="Arial"/>
              <a:buChar char="•"/>
            </a:pPr>
            <a:endParaRPr lang="en-US"/>
          </a:p>
          <a:p>
            <a:pPr marL="285750" indent="-285750">
              <a:buFont typeface="Arial"/>
              <a:buChar char="•"/>
            </a:pPr>
            <a:r>
              <a:rPr lang="en-US">
                <a:ea typeface="+mn-lt"/>
                <a:cs typeface="+mn-lt"/>
              </a:rPr>
              <a:t>Task splitting is enabled naturally because a task node can send up to its usage across multiple outgoing edges to different ESs if that increases total reward within capacities.</a:t>
            </a:r>
            <a:endParaRPr lang="en-US"/>
          </a:p>
        </p:txBody>
      </p:sp>
    </p:spTree>
    <p:extLst>
      <p:ext uri="{BB962C8B-B14F-4D97-AF65-F5344CB8AC3E}">
        <p14:creationId xmlns:p14="http://schemas.microsoft.com/office/powerpoint/2010/main" val="224994552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1845F9-C5F4-4AA5-BA9E-EC2182E9148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3.xml><?xml version="1.0" encoding="utf-8"?>
<ds:datastoreItem xmlns:ds="http://schemas.openxmlformats.org/officeDocument/2006/customXml" ds:itemID="{15BFCE94-6EC9-4D8E-89B6-C22DE7AD70C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Monoline</vt:lpstr>
      <vt:lpstr>PowerPoint Presentation</vt:lpstr>
      <vt:lpstr>What is the problem??</vt:lpstr>
      <vt:lpstr>Two-phase SOLUTION</vt:lpstr>
      <vt:lpstr> workflow</vt:lpstr>
      <vt:lpstr>Implementation strategy:</vt:lpstr>
      <vt:lpstr>Architecture diagram</vt:lpstr>
      <vt:lpstr>MUD algorithm</vt:lpstr>
      <vt:lpstr>CONT...</vt:lpstr>
      <vt:lpstr>PowerPoint Presentation</vt:lpstr>
      <vt:lpstr>PowerPoint Presentation</vt:lpstr>
      <vt:lpstr>Edge allocation algorithm(ts)  </vt:lpstr>
      <vt:lpstr>Edge  allocation algo (ts) </vt:lpstr>
      <vt:lpstr>Edge allocation algo (ts) </vt:lpstr>
      <vt:lpstr>Edge allocation algorithm(nts) </vt:lpstr>
      <vt:lpstr>Main.py</vt:lpstr>
      <vt:lpstr>Fuzzy algorithm in phase 1 </vt:lpstr>
      <vt:lpstr>PowerPoint Presentation</vt:lpstr>
      <vt:lpstr>PowerPoint Presentation</vt:lpstr>
      <vt:lpstr>CI in phase 2</vt:lpstr>
      <vt:lpstr>PowerPoint Presentation</vt:lpstr>
      <vt:lpstr>PowerPoint Presentation</vt:lpstr>
      <vt:lpstr>PowerPoint Presentation</vt:lpstr>
      <vt:lpstr>Why Computational Intelligence (CI) Approach is Good</vt:lpstr>
      <vt:lpstr>Advantages of CI in Task Offloading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cp:revision>
  <dcterms:created xsi:type="dcterms:W3CDTF">2025-09-09T16:24:42Z</dcterms:created>
  <dcterms:modified xsi:type="dcterms:W3CDTF">2025-09-26T05:24:50Z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